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5" r:id="rId8"/>
    <p:sldId id="262" r:id="rId9"/>
    <p:sldId id="263" r:id="rId10"/>
    <p:sldId id="264"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95033" autoAdjust="0"/>
  </p:normalViewPr>
  <p:slideViewPr>
    <p:cSldViewPr snapToGrid="0" snapToObjects="1">
      <p:cViewPr varScale="1">
        <p:scale>
          <a:sx n="69" d="100"/>
          <a:sy n="69" d="100"/>
        </p:scale>
        <p:origin x="792" y="-10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277"/>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6646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391531" y="2451021"/>
            <a:ext cx="4991338" cy="3327559"/>
          </a:xfrm>
          <a:prstGeom prst="rect">
            <a:avLst/>
          </a:prstGeom>
        </p:spPr>
      </p:pic>
      <p:sp>
        <p:nvSpPr>
          <p:cNvPr id="6" name="Text 1"/>
          <p:cNvSpPr/>
          <p:nvPr/>
        </p:nvSpPr>
        <p:spPr>
          <a:xfrm>
            <a:off x="693301" y="1448038"/>
            <a:ext cx="7757398" cy="1708547"/>
          </a:xfrm>
          <a:prstGeom prst="rect">
            <a:avLst/>
          </a:prstGeom>
          <a:noFill/>
          <a:ln/>
        </p:spPr>
        <p:txBody>
          <a:bodyPr wrap="square" rtlCol="0" anchor="t"/>
          <a:lstStyle/>
          <a:p>
            <a:pPr marL="0" indent="0">
              <a:lnSpc>
                <a:spcPts val="6727"/>
              </a:lnSpc>
              <a:buNone/>
            </a:pPr>
            <a:r>
              <a:rPr lang="en-US" sz="5381" dirty="0">
                <a:solidFill>
                  <a:srgbClr val="F5F0F0"/>
                </a:solidFill>
                <a:latin typeface="Asar" pitchFamily="34" charset="0"/>
                <a:ea typeface="Asar" pitchFamily="34" charset="-122"/>
                <a:cs typeface="Asar" pitchFamily="34" charset="-120"/>
              </a:rPr>
              <a:t>SQL Injection Prevention Using Machine Learning</a:t>
            </a:r>
            <a:endParaRPr lang="en-US" sz="5381" dirty="0"/>
          </a:p>
        </p:txBody>
      </p:sp>
      <p:sp>
        <p:nvSpPr>
          <p:cNvPr id="7" name="Text 2"/>
          <p:cNvSpPr/>
          <p:nvPr/>
        </p:nvSpPr>
        <p:spPr>
          <a:xfrm>
            <a:off x="693301" y="3453646"/>
            <a:ext cx="7757398" cy="1267778"/>
          </a:xfrm>
          <a:prstGeom prst="rect">
            <a:avLst/>
          </a:prstGeom>
          <a:noFill/>
          <a:ln/>
        </p:spPr>
        <p:txBody>
          <a:bodyPr wrap="square" rtlCol="0" anchor="t"/>
          <a:lstStyle/>
          <a:p>
            <a:pPr marL="0" indent="0">
              <a:lnSpc>
                <a:spcPts val="2496"/>
              </a:lnSpc>
              <a:buNone/>
            </a:pPr>
            <a:r>
              <a:rPr lang="en-US" sz="1560" dirty="0">
                <a:solidFill>
                  <a:srgbClr val="E2E6E9"/>
                </a:solidFill>
                <a:latin typeface="Asar" pitchFamily="34" charset="0"/>
                <a:ea typeface="Asar" pitchFamily="34" charset="-122"/>
                <a:cs typeface="Asar" pitchFamily="34" charset="-120"/>
              </a:rPr>
              <a:t>The web is currently the most reliable and popular form of commercial and personal communication. On the web, users load millions of gigabytes of data every day through a variety of routes, and user input might be malevolent. As a result, security becomes a crucial component of web applications.</a:t>
            </a:r>
            <a:endParaRPr lang="en-US" sz="1560" dirty="0"/>
          </a:p>
        </p:txBody>
      </p:sp>
      <p:sp>
        <p:nvSpPr>
          <p:cNvPr id="8" name="Text 3"/>
          <p:cNvSpPr/>
          <p:nvPr/>
        </p:nvSpPr>
        <p:spPr>
          <a:xfrm>
            <a:off x="693301" y="4944189"/>
            <a:ext cx="7757398" cy="1267778"/>
          </a:xfrm>
          <a:prstGeom prst="rect">
            <a:avLst/>
          </a:prstGeom>
          <a:noFill/>
          <a:ln/>
        </p:spPr>
        <p:txBody>
          <a:bodyPr wrap="square" rtlCol="0" anchor="t"/>
          <a:lstStyle/>
          <a:p>
            <a:pPr marL="0" indent="0">
              <a:lnSpc>
                <a:spcPts val="2496"/>
              </a:lnSpc>
              <a:buNone/>
            </a:pPr>
            <a:r>
              <a:rPr lang="en-US" sz="1560" dirty="0">
                <a:solidFill>
                  <a:srgbClr val="E2E6E9"/>
                </a:solidFill>
                <a:latin typeface="Asar" pitchFamily="34" charset="0"/>
                <a:ea typeface="Asar" pitchFamily="34" charset="-122"/>
                <a:cs typeface="Asar" pitchFamily="34" charset="-120"/>
              </a:rPr>
              <a:t>Due to their accessibility, they are vulnerable to several flaws that, if ignored, might be harmful. These gaps are used by the attackers to engage in a variety of illicit operations that allow them to get unauthorized access. One such attack that is simple to carry out but challenging to detect due to its various forms and channels is SQL Injection.</a:t>
            </a:r>
            <a:endParaRPr lang="en-US" sz="1560" dirty="0"/>
          </a:p>
        </p:txBody>
      </p:sp>
      <p:sp>
        <p:nvSpPr>
          <p:cNvPr id="9" name="Shape 4"/>
          <p:cNvSpPr/>
          <p:nvPr/>
        </p:nvSpPr>
        <p:spPr>
          <a:xfrm>
            <a:off x="693301" y="6449616"/>
            <a:ext cx="316944" cy="316944"/>
          </a:xfrm>
          <a:prstGeom prst="roundRect">
            <a:avLst>
              <a:gd name="adj" fmla="val 28847637"/>
            </a:avLst>
          </a:prstGeom>
          <a:noFill/>
          <a:ln w="7620">
            <a:solidFill>
              <a:srgbClr val="FFFFFF"/>
            </a:solidFill>
            <a:prstDash val="solid"/>
          </a:ln>
        </p:spPr>
      </p:sp>
      <p:pic>
        <p:nvPicPr>
          <p:cNvPr id="10" name="Image 3" descr="preencoded.png"/>
          <p:cNvPicPr>
            <a:picLocks noChangeAspect="1"/>
          </p:cNvPicPr>
          <p:nvPr/>
        </p:nvPicPr>
        <p:blipFill>
          <a:blip r:embed="rId6"/>
          <a:stretch>
            <a:fillRect/>
          </a:stretch>
        </p:blipFill>
        <p:spPr>
          <a:xfrm>
            <a:off x="700921" y="6457236"/>
            <a:ext cx="301704" cy="301704"/>
          </a:xfrm>
          <a:prstGeom prst="rect">
            <a:avLst/>
          </a:prstGeom>
        </p:spPr>
      </p:pic>
      <p:sp>
        <p:nvSpPr>
          <p:cNvPr id="11" name="Text 5"/>
          <p:cNvSpPr/>
          <p:nvPr/>
        </p:nvSpPr>
        <p:spPr>
          <a:xfrm>
            <a:off x="1109186" y="6434733"/>
            <a:ext cx="1475970" cy="440200"/>
          </a:xfrm>
          <a:prstGeom prst="rect">
            <a:avLst/>
          </a:prstGeom>
          <a:noFill/>
          <a:ln/>
        </p:spPr>
        <p:txBody>
          <a:bodyPr wrap="none" rtlCol="0" anchor="t"/>
          <a:lstStyle/>
          <a:p>
            <a:pPr marL="0" indent="0" algn="l">
              <a:lnSpc>
                <a:spcPts val="2730"/>
              </a:lnSpc>
              <a:buNone/>
            </a:pPr>
            <a:r>
              <a:rPr lang="en-US" sz="1950" b="1" dirty="0">
                <a:solidFill>
                  <a:srgbClr val="E2E6E9"/>
                </a:solidFill>
                <a:latin typeface="Asar" pitchFamily="34" charset="0"/>
                <a:ea typeface="Asar" pitchFamily="34" charset="-122"/>
                <a:cs typeface="Asar" pitchFamily="34" charset="-120"/>
              </a:rPr>
              <a:t>by Rahul V</a:t>
            </a:r>
            <a:endParaRPr lang="en-US" sz="1950" dirty="0"/>
          </a:p>
        </p:txBody>
      </p:sp>
      <p:sp>
        <p:nvSpPr>
          <p:cNvPr id="12" name="TextBox 11">
            <a:extLst>
              <a:ext uri="{FF2B5EF4-FFF2-40B4-BE49-F238E27FC236}">
                <a16:creationId xmlns:a16="http://schemas.microsoft.com/office/drawing/2014/main" id="{4C1668D6-7934-80F9-B847-829F4B59DCDF}"/>
              </a:ext>
            </a:extLst>
          </p:cNvPr>
          <p:cNvSpPr txBox="1"/>
          <p:nvPr/>
        </p:nvSpPr>
        <p:spPr>
          <a:xfrm>
            <a:off x="1109186" y="6874933"/>
            <a:ext cx="2538300" cy="369332"/>
          </a:xfrm>
          <a:prstGeom prst="rect">
            <a:avLst/>
          </a:prstGeom>
          <a:noFill/>
        </p:spPr>
        <p:txBody>
          <a:bodyPr wrap="square" rtlCol="0">
            <a:spAutoFit/>
          </a:bodyPr>
          <a:lstStyle/>
          <a:p>
            <a:r>
              <a:rPr lang="en-US" b="1" dirty="0">
                <a:solidFill>
                  <a:schemeClr val="bg1"/>
                </a:solidFill>
              </a:rPr>
              <a:t>HT.no: </a:t>
            </a:r>
            <a:r>
              <a:rPr lang="en-US" b="1" dirty="0">
                <a:solidFill>
                  <a:schemeClr val="bg1"/>
                </a:solidFill>
                <a:latin typeface="Asar"/>
              </a:rPr>
              <a:t>1053-22-504-005</a:t>
            </a:r>
          </a:p>
        </p:txBody>
      </p:sp>
      <p:sp>
        <p:nvSpPr>
          <p:cNvPr id="14" name="TextBox 13">
            <a:extLst>
              <a:ext uri="{FF2B5EF4-FFF2-40B4-BE49-F238E27FC236}">
                <a16:creationId xmlns:a16="http://schemas.microsoft.com/office/drawing/2014/main" id="{E84DCE6B-72EE-BB97-8428-8361926663EA}"/>
              </a:ext>
            </a:extLst>
          </p:cNvPr>
          <p:cNvSpPr txBox="1"/>
          <p:nvPr/>
        </p:nvSpPr>
        <p:spPr>
          <a:xfrm>
            <a:off x="1109186" y="7244265"/>
            <a:ext cx="2671877" cy="369332"/>
          </a:xfrm>
          <a:prstGeom prst="rect">
            <a:avLst/>
          </a:prstGeom>
          <a:noFill/>
        </p:spPr>
        <p:txBody>
          <a:bodyPr wrap="square" rtlCol="0">
            <a:spAutoFit/>
          </a:bodyPr>
          <a:lstStyle/>
          <a:p>
            <a:r>
              <a:rPr lang="en-US" b="1" dirty="0">
                <a:solidFill>
                  <a:schemeClr val="bg1"/>
                </a:solidFill>
              </a:rPr>
              <a:t>M.Sc.(Computer Science)</a:t>
            </a:r>
            <a:endParaRPr lang="en-IN" b="1"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791"/>
          </a:xfrm>
          <a:prstGeom prst="rect">
            <a:avLst/>
          </a:prstGeom>
          <a:solidFill>
            <a:srgbClr val="09151A">
              <a:alpha val="75000"/>
            </a:srgbClr>
          </a:solidFill>
          <a:ln/>
        </p:spPr>
      </p:sp>
      <p:sp>
        <p:nvSpPr>
          <p:cNvPr id="4" name="Text 1"/>
          <p:cNvSpPr/>
          <p:nvPr/>
        </p:nvSpPr>
        <p:spPr>
          <a:xfrm>
            <a:off x="2450783" y="538758"/>
            <a:ext cx="4897755" cy="612219"/>
          </a:xfrm>
          <a:prstGeom prst="rect">
            <a:avLst/>
          </a:prstGeom>
          <a:noFill/>
          <a:ln/>
        </p:spPr>
        <p:txBody>
          <a:bodyPr wrap="none" rtlCol="0" anchor="t"/>
          <a:lstStyle/>
          <a:p>
            <a:pPr marL="0" indent="0">
              <a:lnSpc>
                <a:spcPts val="4821"/>
              </a:lnSpc>
              <a:buNone/>
            </a:pPr>
            <a:r>
              <a:rPr lang="en-US" sz="3857" dirty="0">
                <a:solidFill>
                  <a:srgbClr val="F5F0F0"/>
                </a:solidFill>
                <a:latin typeface="Asar" pitchFamily="34" charset="0"/>
                <a:ea typeface="Asar" pitchFamily="34" charset="-122"/>
                <a:cs typeface="Asar" pitchFamily="34" charset="-120"/>
              </a:rPr>
              <a:t>Output Screen</a:t>
            </a:r>
            <a:endParaRPr lang="en-US" sz="3857" dirty="0"/>
          </a:p>
        </p:txBody>
      </p:sp>
      <p:sp>
        <p:nvSpPr>
          <p:cNvPr id="5" name="Text 2"/>
          <p:cNvSpPr/>
          <p:nvPr/>
        </p:nvSpPr>
        <p:spPr>
          <a:xfrm>
            <a:off x="2450783" y="1542693"/>
            <a:ext cx="9728835" cy="313373"/>
          </a:xfrm>
          <a:prstGeom prst="rect">
            <a:avLst/>
          </a:prstGeom>
          <a:noFill/>
          <a:ln/>
        </p:spPr>
        <p:txBody>
          <a:bodyPr wrap="none" rtlCol="0" anchor="t"/>
          <a:lstStyle/>
          <a:p>
            <a:pPr marL="0" indent="0">
              <a:lnSpc>
                <a:spcPts val="2468"/>
              </a:lnSpc>
              <a:buNone/>
            </a:pPr>
            <a:r>
              <a:rPr lang="en-US" sz="1543" dirty="0">
                <a:solidFill>
                  <a:srgbClr val="E2E6E9"/>
                </a:solidFill>
                <a:latin typeface="Asar" pitchFamily="34" charset="0"/>
                <a:ea typeface="Asar" pitchFamily="34" charset="-122"/>
                <a:cs typeface="Asar" pitchFamily="34" charset="-120"/>
              </a:rPr>
              <a:t>The output screen is the main interface for users. It shows the results of data processing and analysis.</a:t>
            </a:r>
            <a:endParaRPr lang="en-US" sz="1543" dirty="0"/>
          </a:p>
        </p:txBody>
      </p:sp>
      <p:sp>
        <p:nvSpPr>
          <p:cNvPr id="6" name="Text 3"/>
          <p:cNvSpPr/>
          <p:nvPr/>
        </p:nvSpPr>
        <p:spPr>
          <a:xfrm>
            <a:off x="2450783" y="2076450"/>
            <a:ext cx="9728835" cy="626745"/>
          </a:xfrm>
          <a:prstGeom prst="rect">
            <a:avLst/>
          </a:prstGeom>
          <a:noFill/>
          <a:ln/>
        </p:spPr>
        <p:txBody>
          <a:bodyPr wrap="square" rtlCol="0" anchor="t"/>
          <a:lstStyle/>
          <a:p>
            <a:pPr marL="0" indent="0">
              <a:lnSpc>
                <a:spcPts val="2468"/>
              </a:lnSpc>
              <a:buNone/>
            </a:pPr>
            <a:r>
              <a:rPr lang="en-US" sz="1543" dirty="0">
                <a:solidFill>
                  <a:srgbClr val="E2E6E9"/>
                </a:solidFill>
                <a:latin typeface="Asar" pitchFamily="34" charset="0"/>
                <a:ea typeface="Asar" pitchFamily="34" charset="-122"/>
                <a:cs typeface="Asar" pitchFamily="34" charset="-120"/>
              </a:rPr>
              <a:t>Key features include customizable visualizations, filtering, sorting, and downloading or sharing data. The screen also provides helpful information to interpret the results, so users can make informed decisions.</a:t>
            </a:r>
            <a:endParaRPr lang="en-US" sz="1543" dirty="0"/>
          </a:p>
        </p:txBody>
      </p:sp>
      <p:pic>
        <p:nvPicPr>
          <p:cNvPr id="7" name="Image 1" descr="preencoded.png"/>
          <p:cNvPicPr>
            <a:picLocks noChangeAspect="1"/>
          </p:cNvPicPr>
          <p:nvPr/>
        </p:nvPicPr>
        <p:blipFill>
          <a:blip r:embed="rId4"/>
          <a:stretch>
            <a:fillRect/>
          </a:stretch>
        </p:blipFill>
        <p:spPr>
          <a:xfrm>
            <a:off x="2450783" y="2923580"/>
            <a:ext cx="7975044" cy="476845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1185029" y="1610439"/>
            <a:ext cx="7322106" cy="771525"/>
          </a:xfrm>
          <a:prstGeom prst="rect">
            <a:avLst/>
          </a:prstGeom>
          <a:noFill/>
          <a:ln/>
        </p:spPr>
        <p:txBody>
          <a:bodyPr wrap="non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Conclusion and Future Work</a:t>
            </a:r>
            <a:endParaRPr lang="en-US" sz="4860" dirty="0"/>
          </a:p>
        </p:txBody>
      </p:sp>
      <p:sp>
        <p:nvSpPr>
          <p:cNvPr id="5" name="Text 2"/>
          <p:cNvSpPr/>
          <p:nvPr/>
        </p:nvSpPr>
        <p:spPr>
          <a:xfrm>
            <a:off x="1185029" y="2999065"/>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Conclusion</a:t>
            </a:r>
            <a:endParaRPr lang="en-US" sz="2430" dirty="0"/>
          </a:p>
        </p:txBody>
      </p:sp>
      <p:sp>
        <p:nvSpPr>
          <p:cNvPr id="6" name="Text 3"/>
          <p:cNvSpPr/>
          <p:nvPr/>
        </p:nvSpPr>
        <p:spPr>
          <a:xfrm>
            <a:off x="1185029" y="3631644"/>
            <a:ext cx="5828943" cy="2370296"/>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In this paper, we have proposed a method for detection of SQL injection attack based on Naïve Bayes Machine Learning Algorithm combined with Role Based Access Control. This approach leverages the power of machine learning to identify malicious SQL queries and enhance security.</a:t>
            </a:r>
            <a:endParaRPr lang="en-US" sz="1944" dirty="0"/>
          </a:p>
        </p:txBody>
      </p:sp>
      <p:sp>
        <p:nvSpPr>
          <p:cNvPr id="7" name="Text 4"/>
          <p:cNvSpPr/>
          <p:nvPr/>
        </p:nvSpPr>
        <p:spPr>
          <a:xfrm>
            <a:off x="7623810" y="2999065"/>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Future Work</a:t>
            </a:r>
            <a:endParaRPr lang="en-US" sz="2430" dirty="0"/>
          </a:p>
        </p:txBody>
      </p:sp>
      <p:sp>
        <p:nvSpPr>
          <p:cNvPr id="8" name="Text 5"/>
          <p:cNvSpPr/>
          <p:nvPr/>
        </p:nvSpPr>
        <p:spPr>
          <a:xfrm>
            <a:off x="7623810" y="3631644"/>
            <a:ext cx="5828943" cy="2765346"/>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Future work could involve exploring other machine learning algorithms, such as Support Vector Machines or Random Forests, to further improve the accuracy and efficiency of SQL injection detection. Additionally, incorporating real-time analysis and dynamic updates to the model could enhance its adaptability to evolving attack patterns.</a:t>
            </a:r>
            <a:endParaRPr lang="en-US" sz="1944"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a:extLst>
              <a:ext uri="{FF2B5EF4-FFF2-40B4-BE49-F238E27FC236}">
                <a16:creationId xmlns:a16="http://schemas.microsoft.com/office/drawing/2014/main" id="{3500162D-599D-4265-B20A-896CB631C1F8}"/>
              </a:ext>
            </a:extLst>
          </p:cNvPr>
          <p:cNvPicPr>
            <a:picLocks noChangeAspect="1"/>
          </p:cNvPicPr>
          <p:nvPr/>
        </p:nvPicPr>
        <p:blipFill>
          <a:blip r:embed="rId2"/>
          <a:stretch>
            <a:fillRect/>
          </a:stretch>
        </p:blipFill>
        <p:spPr>
          <a:xfrm>
            <a:off x="0" y="0"/>
            <a:ext cx="14630400" cy="8229600"/>
          </a:xfrm>
          <a:prstGeom prst="rect">
            <a:avLst/>
          </a:prstGeom>
        </p:spPr>
      </p:pic>
      <p:sp>
        <p:nvSpPr>
          <p:cNvPr id="10" name="Shape 0">
            <a:extLst>
              <a:ext uri="{FF2B5EF4-FFF2-40B4-BE49-F238E27FC236}">
                <a16:creationId xmlns:a16="http://schemas.microsoft.com/office/drawing/2014/main" id="{177329B6-5F0B-E2A6-728F-1F0724EB6530}"/>
              </a:ext>
            </a:extLst>
          </p:cNvPr>
          <p:cNvSpPr/>
          <p:nvPr/>
        </p:nvSpPr>
        <p:spPr>
          <a:xfrm>
            <a:off x="0" y="0"/>
            <a:ext cx="14630399" cy="8229600"/>
          </a:xfrm>
          <a:prstGeom prst="rect">
            <a:avLst/>
          </a:prstGeom>
          <a:solidFill>
            <a:srgbClr val="09151A">
              <a:alpha val="75000"/>
            </a:srgbClr>
          </a:solidFill>
          <a:ln/>
        </p:spPr>
        <p:txBody>
          <a:bodyPr anchor="ctr"/>
          <a:lstStyle/>
          <a:p>
            <a:r>
              <a:rPr lang="en-US" dirty="0"/>
              <a:t>		</a:t>
            </a:r>
            <a:endParaRPr lang="en-IN" dirty="0"/>
          </a:p>
        </p:txBody>
      </p:sp>
      <p:sp>
        <p:nvSpPr>
          <p:cNvPr id="11" name="TextBox 10">
            <a:extLst>
              <a:ext uri="{FF2B5EF4-FFF2-40B4-BE49-F238E27FC236}">
                <a16:creationId xmlns:a16="http://schemas.microsoft.com/office/drawing/2014/main" id="{7378924F-CCB2-5502-CED4-D4E4385FD747}"/>
              </a:ext>
            </a:extLst>
          </p:cNvPr>
          <p:cNvSpPr txBox="1"/>
          <p:nvPr/>
        </p:nvSpPr>
        <p:spPr>
          <a:xfrm>
            <a:off x="1773044" y="2587083"/>
            <a:ext cx="5185317" cy="923330"/>
          </a:xfrm>
          <a:prstGeom prst="rect">
            <a:avLst/>
          </a:prstGeom>
          <a:noFill/>
        </p:spPr>
        <p:txBody>
          <a:bodyPr wrap="square" rtlCol="0">
            <a:spAutoFit/>
          </a:bodyPr>
          <a:lstStyle/>
          <a:p>
            <a:r>
              <a:rPr lang="en-US" sz="5400" dirty="0">
                <a:solidFill>
                  <a:srgbClr val="F5F0F0"/>
                </a:solidFill>
                <a:latin typeface="Asar" pitchFamily="34" charset="0"/>
                <a:ea typeface="Asar" pitchFamily="34" charset="-122"/>
                <a:cs typeface="Asar" pitchFamily="34" charset="-120"/>
              </a:rPr>
              <a:t>THANK YOU !</a:t>
            </a:r>
            <a:endParaRPr lang="en-US" sz="5400" dirty="0"/>
          </a:p>
        </p:txBody>
      </p:sp>
      <p:sp>
        <p:nvSpPr>
          <p:cNvPr id="12" name="TextBox 11">
            <a:extLst>
              <a:ext uri="{FF2B5EF4-FFF2-40B4-BE49-F238E27FC236}">
                <a16:creationId xmlns:a16="http://schemas.microsoft.com/office/drawing/2014/main" id="{27068A8C-D4B8-B353-98A7-A7D74509CC05}"/>
              </a:ext>
            </a:extLst>
          </p:cNvPr>
          <p:cNvSpPr txBox="1"/>
          <p:nvPr/>
        </p:nvSpPr>
        <p:spPr>
          <a:xfrm>
            <a:off x="1773044" y="3936380"/>
            <a:ext cx="11876049" cy="848950"/>
          </a:xfrm>
          <a:prstGeom prst="rect">
            <a:avLst/>
          </a:prstGeom>
          <a:noFill/>
        </p:spPr>
        <p:txBody>
          <a:bodyPr wrap="square" rtlCol="0">
            <a:spAutoFit/>
          </a:bodyPr>
          <a:lstStyle/>
          <a:p>
            <a:pPr marL="0" indent="0">
              <a:lnSpc>
                <a:spcPts val="3110"/>
              </a:lnSpc>
              <a:buNone/>
            </a:pPr>
            <a:r>
              <a:rPr lang="en-US" sz="1940">
                <a:solidFill>
                  <a:srgbClr val="E2E6E9"/>
                </a:solidFill>
                <a:latin typeface="Asar" pitchFamily="34" charset="0"/>
                <a:ea typeface="Asar" pitchFamily="34" charset="-122"/>
                <a:cs typeface="Asar" pitchFamily="34" charset="-120"/>
              </a:rPr>
              <a:t>We're grateful for the time and feedback you've provided on our proposal. We look forward to continuing our collaboration and bringing this vision to life. Please don't hesitate to reach out if you have any questions.</a:t>
            </a:r>
            <a:endParaRPr lang="en-US" sz="1940" dirty="0"/>
          </a:p>
        </p:txBody>
      </p:sp>
      <p:sp>
        <p:nvSpPr>
          <p:cNvPr id="2" name="TextBox 1">
            <a:extLst>
              <a:ext uri="{FF2B5EF4-FFF2-40B4-BE49-F238E27FC236}">
                <a16:creationId xmlns:a16="http://schemas.microsoft.com/office/drawing/2014/main" id="{FE5F8239-E196-3833-924F-B9C02E41D5C5}"/>
              </a:ext>
            </a:extLst>
          </p:cNvPr>
          <p:cNvSpPr txBox="1"/>
          <p:nvPr/>
        </p:nvSpPr>
        <p:spPr>
          <a:xfrm>
            <a:off x="9697156" y="6389511"/>
            <a:ext cx="1986844" cy="369332"/>
          </a:xfrm>
          <a:prstGeom prst="rect">
            <a:avLst/>
          </a:prstGeom>
          <a:noFill/>
        </p:spPr>
        <p:txBody>
          <a:bodyPr wrap="square" rtlCol="0">
            <a:spAutoFit/>
          </a:bodyPr>
          <a:lstStyle/>
          <a:p>
            <a:r>
              <a:rPr lang="en-US" b="1" dirty="0">
                <a:solidFill>
                  <a:schemeClr val="bg1"/>
                </a:solidFill>
              </a:rPr>
              <a:t>Contact </a:t>
            </a:r>
            <a:r>
              <a:rPr lang="en-US" b="1" dirty="0">
                <a:solidFill>
                  <a:schemeClr val="bg1"/>
                </a:solidFill>
                <a:latin typeface="Asar"/>
              </a:rPr>
              <a:t>Me</a:t>
            </a:r>
            <a:r>
              <a:rPr lang="en-US" b="1" dirty="0">
                <a:solidFill>
                  <a:schemeClr val="bg1"/>
                </a:solidFill>
              </a:rPr>
              <a:t> On:</a:t>
            </a:r>
            <a:endParaRPr lang="en-IN" b="1" dirty="0">
              <a:solidFill>
                <a:schemeClr val="bg1"/>
              </a:solidFill>
            </a:endParaRPr>
          </a:p>
        </p:txBody>
      </p:sp>
      <p:sp>
        <p:nvSpPr>
          <p:cNvPr id="3" name="TextBox 2">
            <a:extLst>
              <a:ext uri="{FF2B5EF4-FFF2-40B4-BE49-F238E27FC236}">
                <a16:creationId xmlns:a16="http://schemas.microsoft.com/office/drawing/2014/main" id="{7F82D5EB-630C-110F-AC7A-05849360C723}"/>
              </a:ext>
            </a:extLst>
          </p:cNvPr>
          <p:cNvSpPr txBox="1"/>
          <p:nvPr/>
        </p:nvSpPr>
        <p:spPr>
          <a:xfrm>
            <a:off x="9697156" y="6758843"/>
            <a:ext cx="4678504" cy="369332"/>
          </a:xfrm>
          <a:prstGeom prst="rect">
            <a:avLst/>
          </a:prstGeom>
          <a:noFill/>
        </p:spPr>
        <p:txBody>
          <a:bodyPr wrap="square" rtlCol="0">
            <a:spAutoFit/>
          </a:bodyPr>
          <a:lstStyle/>
          <a:p>
            <a:r>
              <a:rPr lang="en-US" b="1" dirty="0">
                <a:solidFill>
                  <a:schemeClr val="bg1"/>
                </a:solidFill>
                <a:latin typeface="Asar"/>
              </a:rPr>
              <a:t>Email Id: vasanthapuramrahul@gmail.com</a:t>
            </a:r>
            <a:endParaRPr lang="en-IN" b="1" dirty="0">
              <a:solidFill>
                <a:schemeClr val="bg1"/>
              </a:solidFill>
              <a:latin typeface="Asar"/>
            </a:endParaRPr>
          </a:p>
        </p:txBody>
      </p:sp>
      <p:sp>
        <p:nvSpPr>
          <p:cNvPr id="6" name="TextBox 5">
            <a:extLst>
              <a:ext uri="{FF2B5EF4-FFF2-40B4-BE49-F238E27FC236}">
                <a16:creationId xmlns:a16="http://schemas.microsoft.com/office/drawing/2014/main" id="{DC4F0415-638B-8E1B-2381-DF04913B8F6F}"/>
              </a:ext>
            </a:extLst>
          </p:cNvPr>
          <p:cNvSpPr txBox="1"/>
          <p:nvPr/>
        </p:nvSpPr>
        <p:spPr>
          <a:xfrm>
            <a:off x="9697156" y="7128175"/>
            <a:ext cx="4109155" cy="369332"/>
          </a:xfrm>
          <a:prstGeom prst="rect">
            <a:avLst/>
          </a:prstGeom>
          <a:noFill/>
        </p:spPr>
        <p:txBody>
          <a:bodyPr wrap="square" rtlCol="0">
            <a:spAutoFit/>
          </a:bodyPr>
          <a:lstStyle/>
          <a:p>
            <a:r>
              <a:rPr lang="en-US" b="1" dirty="0">
                <a:solidFill>
                  <a:schemeClr val="bg1"/>
                </a:solidFill>
                <a:latin typeface="Asar"/>
              </a:rPr>
              <a:t>Phone No:    9700349693</a:t>
            </a:r>
            <a:endParaRPr lang="en-IN" b="1" dirty="0">
              <a:solidFill>
                <a:schemeClr val="bg1"/>
              </a:solidFill>
              <a:latin typeface="Asar"/>
            </a:endParaRPr>
          </a:p>
        </p:txBody>
      </p:sp>
    </p:spTree>
    <p:extLst>
      <p:ext uri="{BB962C8B-B14F-4D97-AF65-F5344CB8AC3E}">
        <p14:creationId xmlns:p14="http://schemas.microsoft.com/office/powerpoint/2010/main" val="7450562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1185029" y="1017865"/>
            <a:ext cx="7569637" cy="771525"/>
          </a:xfrm>
          <a:prstGeom prst="rect">
            <a:avLst/>
          </a:prstGeom>
          <a:noFill/>
          <a:ln/>
        </p:spPr>
        <p:txBody>
          <a:bodyPr wrap="non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Introduction to SQL Injection</a:t>
            </a:r>
            <a:endParaRPr lang="en-US" sz="4860" dirty="0"/>
          </a:p>
        </p:txBody>
      </p:sp>
      <p:sp>
        <p:nvSpPr>
          <p:cNvPr id="5" name="Text 2"/>
          <p:cNvSpPr/>
          <p:nvPr/>
        </p:nvSpPr>
        <p:spPr>
          <a:xfrm>
            <a:off x="1185029" y="2406491"/>
            <a:ext cx="3086100"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SQL Injection Attacks</a:t>
            </a:r>
            <a:endParaRPr lang="en-US" sz="2430" dirty="0"/>
          </a:p>
        </p:txBody>
      </p:sp>
      <p:sp>
        <p:nvSpPr>
          <p:cNvPr id="6" name="Text 3"/>
          <p:cNvSpPr/>
          <p:nvPr/>
        </p:nvSpPr>
        <p:spPr>
          <a:xfrm>
            <a:off x="1185029" y="3039070"/>
            <a:ext cx="5828943" cy="3950494"/>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The internet is a popular platform for many enterprises and everyday transactions around the world. Relational databases, which are accessed through statements written in a unique language known as Structured Query Language (SQL), constitute the foundation of every web-based application. Using unconstrained user input parameters, the attacker injects SQL characters or keywords into a SQL statement to change the original query's logic. This injection technique is used to attack websites.</a:t>
            </a:r>
            <a:endParaRPr lang="en-US" sz="1944" dirty="0"/>
          </a:p>
        </p:txBody>
      </p:sp>
      <p:sp>
        <p:nvSpPr>
          <p:cNvPr id="7" name="Text 4"/>
          <p:cNvSpPr/>
          <p:nvPr/>
        </p:nvSpPr>
        <p:spPr>
          <a:xfrm>
            <a:off x="7623810" y="2406491"/>
            <a:ext cx="3713559" cy="385763"/>
          </a:xfrm>
          <a:prstGeom prst="rect">
            <a:avLst/>
          </a:prstGeom>
          <a:noFill/>
          <a:ln/>
        </p:spPr>
        <p:txBody>
          <a:bodyPr wrap="none" rtlCol="0" anchor="t"/>
          <a:lstStyle/>
          <a:p>
            <a:pPr marL="0" indent="0">
              <a:lnSpc>
                <a:spcPts val="3038"/>
              </a:lnSpc>
              <a:buNone/>
            </a:pPr>
            <a:r>
              <a:rPr lang="en-US" sz="2430" dirty="0">
                <a:solidFill>
                  <a:srgbClr val="F5F0F0"/>
                </a:solidFill>
                <a:latin typeface="Asar" pitchFamily="34" charset="0"/>
                <a:ea typeface="Asar" pitchFamily="34" charset="-122"/>
                <a:cs typeface="Asar" pitchFamily="34" charset="-120"/>
              </a:rPr>
              <a:t>Vulnerability and Prevention</a:t>
            </a:r>
            <a:endParaRPr lang="en-US" sz="2430" dirty="0"/>
          </a:p>
        </p:txBody>
      </p:sp>
      <p:sp>
        <p:nvSpPr>
          <p:cNvPr id="8" name="Text 5"/>
          <p:cNvSpPr/>
          <p:nvPr/>
        </p:nvSpPr>
        <p:spPr>
          <a:xfrm>
            <a:off x="7623810" y="3039070"/>
            <a:ext cx="5828943" cy="3950494"/>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A query is created each time a user-generated request is made. The user input in the query could be harmful. It's crucial to teach our web apps that user input can come from dangerous sources and comes from outside sources. Therefore, before it is actually executed, we need to process it. The programmer is in charge of creating sophisticated code that thwarts any unauthorized entry. However, because of carelessness or ignorance, the user input is left unprocessed, giving the attacker a way in to the system.</a:t>
            </a:r>
            <a:endParaRPr lang="en-US" sz="194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09151A">
              <a:alpha val="75000"/>
            </a:srgbClr>
          </a:solidFill>
          <a:ln/>
        </p:spPr>
      </p:sp>
      <p:sp>
        <p:nvSpPr>
          <p:cNvPr id="4" name="Text 1"/>
          <p:cNvSpPr/>
          <p:nvPr/>
        </p:nvSpPr>
        <p:spPr>
          <a:xfrm>
            <a:off x="1528048" y="640913"/>
            <a:ext cx="8645485" cy="728305"/>
          </a:xfrm>
          <a:prstGeom prst="rect">
            <a:avLst/>
          </a:prstGeom>
          <a:noFill/>
          <a:ln/>
        </p:spPr>
        <p:txBody>
          <a:bodyPr wrap="none" rtlCol="0" anchor="t"/>
          <a:lstStyle/>
          <a:p>
            <a:pPr marL="0" indent="0">
              <a:lnSpc>
                <a:spcPts val="5735"/>
              </a:lnSpc>
              <a:buNone/>
            </a:pPr>
            <a:r>
              <a:rPr lang="en-US" sz="4588" dirty="0">
                <a:solidFill>
                  <a:srgbClr val="F5F0F0"/>
                </a:solidFill>
                <a:latin typeface="Asar" pitchFamily="34" charset="0"/>
                <a:ea typeface="Asar" pitchFamily="34" charset="-122"/>
                <a:cs typeface="Asar" pitchFamily="34" charset="-120"/>
              </a:rPr>
              <a:t>Existing System and Its Limitations</a:t>
            </a:r>
            <a:endParaRPr lang="en-US" sz="4588" dirty="0"/>
          </a:p>
        </p:txBody>
      </p:sp>
      <p:pic>
        <p:nvPicPr>
          <p:cNvPr id="5" name="Image 1" descr="preencoded.png"/>
          <p:cNvPicPr>
            <a:picLocks noChangeAspect="1"/>
          </p:cNvPicPr>
          <p:nvPr/>
        </p:nvPicPr>
        <p:blipFill>
          <a:blip r:embed="rId4"/>
          <a:stretch>
            <a:fillRect/>
          </a:stretch>
        </p:blipFill>
        <p:spPr>
          <a:xfrm>
            <a:off x="1528048" y="1835348"/>
            <a:ext cx="5612368" cy="3468648"/>
          </a:xfrm>
          <a:prstGeom prst="rect">
            <a:avLst/>
          </a:prstGeom>
        </p:spPr>
      </p:pic>
      <p:sp>
        <p:nvSpPr>
          <p:cNvPr id="6" name="Text 2"/>
          <p:cNvSpPr/>
          <p:nvPr/>
        </p:nvSpPr>
        <p:spPr>
          <a:xfrm>
            <a:off x="1528048" y="5595223"/>
            <a:ext cx="2913340" cy="364093"/>
          </a:xfrm>
          <a:prstGeom prst="rect">
            <a:avLst/>
          </a:prstGeom>
          <a:noFill/>
          <a:ln/>
        </p:spPr>
        <p:txBody>
          <a:bodyPr wrap="none" rtlCol="0" anchor="t"/>
          <a:lstStyle/>
          <a:p>
            <a:pPr marL="0" indent="0" algn="l">
              <a:lnSpc>
                <a:spcPts val="2868"/>
              </a:lnSpc>
              <a:buNone/>
            </a:pPr>
            <a:r>
              <a:rPr lang="en-US" sz="2294" dirty="0">
                <a:solidFill>
                  <a:srgbClr val="E2E6E9"/>
                </a:solidFill>
                <a:latin typeface="Asar" pitchFamily="34" charset="0"/>
                <a:ea typeface="Asar" pitchFamily="34" charset="-122"/>
                <a:cs typeface="Asar" pitchFamily="34" charset="-120"/>
              </a:rPr>
              <a:t>Existing Solutions</a:t>
            </a:r>
            <a:endParaRPr lang="en-US" sz="2294" dirty="0"/>
          </a:p>
        </p:txBody>
      </p:sp>
      <p:sp>
        <p:nvSpPr>
          <p:cNvPr id="7" name="Text 3"/>
          <p:cNvSpPr/>
          <p:nvPr/>
        </p:nvSpPr>
        <p:spPr>
          <a:xfrm>
            <a:off x="1528048" y="6099096"/>
            <a:ext cx="5612368" cy="1491615"/>
          </a:xfrm>
          <a:prstGeom prst="rect">
            <a:avLst/>
          </a:prstGeom>
          <a:noFill/>
          <a:ln/>
        </p:spPr>
        <p:txBody>
          <a:bodyPr wrap="square" rtlCol="0" anchor="t"/>
          <a:lstStyle/>
          <a:p>
            <a:pPr marL="0" indent="0" algn="l">
              <a:lnSpc>
                <a:spcPts val="2936"/>
              </a:lnSpc>
              <a:buNone/>
            </a:pPr>
            <a:r>
              <a:rPr lang="en-US" sz="1835" dirty="0">
                <a:solidFill>
                  <a:srgbClr val="E2E6E9"/>
                </a:solidFill>
                <a:latin typeface="Asar" pitchFamily="34" charset="0"/>
                <a:ea typeface="Asar" pitchFamily="34" charset="-122"/>
                <a:cs typeface="Asar" pitchFamily="34" charset="-120"/>
              </a:rPr>
              <a:t>This paper analyzes existing solutions to SQL injection problems, such as AMNESIA and SQLrand. The limitations of these solutions are discussed. A classifier for detecting SQL injection attacks has been devised.</a:t>
            </a:r>
            <a:endParaRPr lang="en-US" sz="1835" dirty="0"/>
          </a:p>
        </p:txBody>
      </p:sp>
      <p:pic>
        <p:nvPicPr>
          <p:cNvPr id="8" name="Image 2" descr="preencoded.png"/>
          <p:cNvPicPr>
            <a:picLocks noChangeAspect="1"/>
          </p:cNvPicPr>
          <p:nvPr/>
        </p:nvPicPr>
        <p:blipFill>
          <a:blip r:embed="rId5"/>
          <a:stretch>
            <a:fillRect/>
          </a:stretch>
        </p:blipFill>
        <p:spPr>
          <a:xfrm>
            <a:off x="7489984" y="1835348"/>
            <a:ext cx="5612368" cy="3468648"/>
          </a:xfrm>
          <a:prstGeom prst="rect">
            <a:avLst/>
          </a:prstGeom>
        </p:spPr>
      </p:pic>
      <p:sp>
        <p:nvSpPr>
          <p:cNvPr id="9" name="Text 4"/>
          <p:cNvSpPr/>
          <p:nvPr/>
        </p:nvSpPr>
        <p:spPr>
          <a:xfrm>
            <a:off x="7489984" y="5595223"/>
            <a:ext cx="3645932" cy="364093"/>
          </a:xfrm>
          <a:prstGeom prst="rect">
            <a:avLst/>
          </a:prstGeom>
          <a:noFill/>
          <a:ln/>
        </p:spPr>
        <p:txBody>
          <a:bodyPr wrap="none" rtlCol="0" anchor="t"/>
          <a:lstStyle/>
          <a:p>
            <a:pPr marL="0" indent="0" algn="l">
              <a:lnSpc>
                <a:spcPts val="2868"/>
              </a:lnSpc>
              <a:buNone/>
            </a:pPr>
            <a:r>
              <a:rPr lang="en-US" sz="2294" dirty="0">
                <a:solidFill>
                  <a:srgbClr val="E2E6E9"/>
                </a:solidFill>
                <a:latin typeface="Asar" pitchFamily="34" charset="0"/>
                <a:ea typeface="Asar" pitchFamily="34" charset="-122"/>
                <a:cs typeface="Asar" pitchFamily="34" charset="-120"/>
              </a:rPr>
              <a:t>Machine Learning Algorithms</a:t>
            </a:r>
            <a:endParaRPr lang="en-US" sz="2294" dirty="0"/>
          </a:p>
        </p:txBody>
      </p:sp>
      <p:sp>
        <p:nvSpPr>
          <p:cNvPr id="10" name="Text 5"/>
          <p:cNvSpPr/>
          <p:nvPr/>
        </p:nvSpPr>
        <p:spPr>
          <a:xfrm>
            <a:off x="7489984" y="6099096"/>
            <a:ext cx="5612368" cy="1491615"/>
          </a:xfrm>
          <a:prstGeom prst="rect">
            <a:avLst/>
          </a:prstGeom>
          <a:noFill/>
          <a:ln/>
        </p:spPr>
        <p:txBody>
          <a:bodyPr wrap="square" rtlCol="0" anchor="t"/>
          <a:lstStyle/>
          <a:p>
            <a:pPr marL="0" indent="0" algn="l">
              <a:lnSpc>
                <a:spcPts val="2936"/>
              </a:lnSpc>
              <a:buNone/>
            </a:pPr>
            <a:r>
              <a:rPr lang="en-US" sz="1835" dirty="0">
                <a:solidFill>
                  <a:srgbClr val="E2E6E9"/>
                </a:solidFill>
                <a:latin typeface="Asar" pitchFamily="34" charset="0"/>
                <a:ea typeface="Asar" pitchFamily="34" charset="-122"/>
                <a:cs typeface="Asar" pitchFamily="34" charset="-120"/>
              </a:rPr>
              <a:t>The research utilizes machine learning algorithms, including Decision Tree, Conversions, and SVM. These algorithms are used to develop a classifier for detecting SQL injection attacks.</a:t>
            </a:r>
            <a:endParaRPr lang="en-US" sz="183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64037" y="2054781"/>
            <a:ext cx="7007423" cy="771525"/>
          </a:xfrm>
          <a:prstGeom prst="rect">
            <a:avLst/>
          </a:prstGeom>
          <a:noFill/>
          <a:ln/>
        </p:spPr>
        <p:txBody>
          <a:bodyPr wrap="non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Proposed System Overview</a:t>
            </a:r>
            <a:endParaRPr lang="en-US" sz="4860" dirty="0"/>
          </a:p>
        </p:txBody>
      </p:sp>
      <p:pic>
        <p:nvPicPr>
          <p:cNvPr id="6" name="Image 2" descr="preencoded.png"/>
          <p:cNvPicPr>
            <a:picLocks noChangeAspect="1"/>
          </p:cNvPicPr>
          <p:nvPr/>
        </p:nvPicPr>
        <p:blipFill>
          <a:blip r:embed="rId5"/>
          <a:stretch>
            <a:fillRect/>
          </a:stretch>
        </p:blipFill>
        <p:spPr>
          <a:xfrm>
            <a:off x="864037" y="3196590"/>
            <a:ext cx="617220" cy="617220"/>
          </a:xfrm>
          <a:prstGeom prst="rect">
            <a:avLst/>
          </a:prstGeom>
        </p:spPr>
      </p:pic>
      <p:sp>
        <p:nvSpPr>
          <p:cNvPr id="7" name="Text 2"/>
          <p:cNvSpPr/>
          <p:nvPr/>
        </p:nvSpPr>
        <p:spPr>
          <a:xfrm>
            <a:off x="864037" y="4060627"/>
            <a:ext cx="3863578" cy="385763"/>
          </a:xfrm>
          <a:prstGeom prst="rect">
            <a:avLst/>
          </a:prstGeom>
          <a:noFill/>
          <a:ln/>
        </p:spPr>
        <p:txBody>
          <a:bodyPr wrap="none" rtlCol="0" anchor="t"/>
          <a:lstStyle/>
          <a:p>
            <a:pPr marL="0" indent="0" algn="l">
              <a:lnSpc>
                <a:spcPts val="3038"/>
              </a:lnSpc>
              <a:buNone/>
            </a:pPr>
            <a:r>
              <a:rPr lang="en-US" sz="2430" dirty="0">
                <a:solidFill>
                  <a:srgbClr val="E2E6E9"/>
                </a:solidFill>
                <a:latin typeface="Asar" pitchFamily="34" charset="0"/>
                <a:ea typeface="Asar" pitchFamily="34" charset="-122"/>
                <a:cs typeface="Asar" pitchFamily="34" charset="-120"/>
              </a:rPr>
              <a:t>Machine Learning Algorithms</a:t>
            </a:r>
            <a:endParaRPr lang="en-US" sz="2430" dirty="0"/>
          </a:p>
        </p:txBody>
      </p:sp>
      <p:sp>
        <p:nvSpPr>
          <p:cNvPr id="8" name="Text 3"/>
          <p:cNvSpPr/>
          <p:nvPr/>
        </p:nvSpPr>
        <p:spPr>
          <a:xfrm>
            <a:off x="864037" y="4594503"/>
            <a:ext cx="4437221" cy="1580198"/>
          </a:xfrm>
          <a:prstGeom prst="rect">
            <a:avLst/>
          </a:prstGeom>
          <a:noFill/>
          <a:ln/>
        </p:spPr>
        <p:txBody>
          <a:bodyPr wrap="square" rtlCol="0" anchor="t"/>
          <a:lstStyle/>
          <a:p>
            <a:pPr marL="0" indent="0" algn="l">
              <a:lnSpc>
                <a:spcPts val="3110"/>
              </a:lnSpc>
              <a:buNone/>
            </a:pPr>
            <a:r>
              <a:rPr lang="en-US" sz="1944" dirty="0">
                <a:solidFill>
                  <a:srgbClr val="E2E6E9"/>
                </a:solidFill>
                <a:latin typeface="Asar" pitchFamily="34" charset="0"/>
                <a:ea typeface="Asar" pitchFamily="34" charset="-122"/>
                <a:cs typeface="Asar" pitchFamily="34" charset="-120"/>
              </a:rPr>
              <a:t>The proposed system utilizes various machine learning algorithms. A classifier combines these algorithms, including the Naïve Bayes algorithm.</a:t>
            </a:r>
            <a:endParaRPr lang="en-US" sz="1944" dirty="0"/>
          </a:p>
        </p:txBody>
      </p:sp>
      <p:pic>
        <p:nvPicPr>
          <p:cNvPr id="9" name="Image 3" descr="preencoded.png"/>
          <p:cNvPicPr>
            <a:picLocks noChangeAspect="1"/>
          </p:cNvPicPr>
          <p:nvPr/>
        </p:nvPicPr>
        <p:blipFill>
          <a:blip r:embed="rId6"/>
          <a:stretch>
            <a:fillRect/>
          </a:stretch>
        </p:blipFill>
        <p:spPr>
          <a:xfrm>
            <a:off x="5671542" y="3196590"/>
            <a:ext cx="617220" cy="617220"/>
          </a:xfrm>
          <a:prstGeom prst="rect">
            <a:avLst/>
          </a:prstGeom>
        </p:spPr>
      </p:pic>
      <p:sp>
        <p:nvSpPr>
          <p:cNvPr id="10" name="Text 4"/>
          <p:cNvSpPr/>
          <p:nvPr/>
        </p:nvSpPr>
        <p:spPr>
          <a:xfrm>
            <a:off x="5671542" y="4060627"/>
            <a:ext cx="3086100" cy="385763"/>
          </a:xfrm>
          <a:prstGeom prst="rect">
            <a:avLst/>
          </a:prstGeom>
          <a:noFill/>
          <a:ln/>
        </p:spPr>
        <p:txBody>
          <a:bodyPr wrap="none" rtlCol="0" anchor="t"/>
          <a:lstStyle/>
          <a:p>
            <a:pPr marL="0" indent="0" algn="l">
              <a:lnSpc>
                <a:spcPts val="3038"/>
              </a:lnSpc>
              <a:buNone/>
            </a:pPr>
            <a:r>
              <a:rPr lang="en-US" sz="2430" dirty="0">
                <a:solidFill>
                  <a:srgbClr val="E2E6E9"/>
                </a:solidFill>
                <a:latin typeface="Asar" pitchFamily="34" charset="0"/>
                <a:ea typeface="Asar" pitchFamily="34" charset="-122"/>
                <a:cs typeface="Asar" pitchFamily="34" charset="-120"/>
              </a:rPr>
              <a:t>Testing and Evaluation</a:t>
            </a:r>
            <a:endParaRPr lang="en-US" sz="2430" dirty="0"/>
          </a:p>
        </p:txBody>
      </p:sp>
      <p:sp>
        <p:nvSpPr>
          <p:cNvPr id="11" name="Text 5"/>
          <p:cNvSpPr/>
          <p:nvPr/>
        </p:nvSpPr>
        <p:spPr>
          <a:xfrm>
            <a:off x="5671542" y="4594503"/>
            <a:ext cx="4437221" cy="1185148"/>
          </a:xfrm>
          <a:prstGeom prst="rect">
            <a:avLst/>
          </a:prstGeom>
          <a:noFill/>
          <a:ln/>
        </p:spPr>
        <p:txBody>
          <a:bodyPr wrap="square" rtlCol="0" anchor="t"/>
          <a:lstStyle/>
          <a:p>
            <a:pPr marL="0" indent="0" algn="l">
              <a:lnSpc>
                <a:spcPts val="3110"/>
              </a:lnSpc>
              <a:buNone/>
            </a:pPr>
            <a:r>
              <a:rPr lang="en-US" sz="1944" dirty="0">
                <a:solidFill>
                  <a:srgbClr val="E2E6E9"/>
                </a:solidFill>
                <a:latin typeface="Asar" pitchFamily="34" charset="0"/>
                <a:ea typeface="Asar" pitchFamily="34" charset="-122"/>
                <a:cs typeface="Asar" pitchFamily="34" charset="-120"/>
              </a:rPr>
              <a:t>The proposed model is rigorously tested using test cases derived from three SQLIA attacks: comments, union, and tautology.</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767596" y="1283970"/>
            <a:ext cx="6677025" cy="593884"/>
          </a:xfrm>
          <a:prstGeom prst="rect">
            <a:avLst/>
          </a:prstGeom>
          <a:noFill/>
          <a:ln/>
        </p:spPr>
        <p:txBody>
          <a:bodyPr wrap="none" rtlCol="0" anchor="t"/>
          <a:lstStyle/>
          <a:p>
            <a:pPr marL="0" indent="0">
              <a:lnSpc>
                <a:spcPts val="4676"/>
              </a:lnSpc>
              <a:buNone/>
            </a:pPr>
            <a:r>
              <a:rPr lang="en-US" sz="3741" dirty="0">
                <a:solidFill>
                  <a:srgbClr val="F5F0F0"/>
                </a:solidFill>
                <a:latin typeface="Asar" pitchFamily="34" charset="0"/>
                <a:ea typeface="Asar" pitchFamily="34" charset="-122"/>
                <a:cs typeface="Asar" pitchFamily="34" charset="-120"/>
              </a:rPr>
              <a:t>Advantages and Literature Survey</a:t>
            </a:r>
            <a:endParaRPr lang="en-US" sz="3741" dirty="0"/>
          </a:p>
        </p:txBody>
      </p:sp>
      <p:sp>
        <p:nvSpPr>
          <p:cNvPr id="6" name="Shape 2"/>
          <p:cNvSpPr/>
          <p:nvPr/>
        </p:nvSpPr>
        <p:spPr>
          <a:xfrm>
            <a:off x="767596" y="2376607"/>
            <a:ext cx="332542" cy="332542"/>
          </a:xfrm>
          <a:prstGeom prst="roundRect">
            <a:avLst>
              <a:gd name="adj" fmla="val 24003"/>
            </a:avLst>
          </a:prstGeom>
          <a:solidFill>
            <a:srgbClr val="003180"/>
          </a:solidFill>
          <a:ln w="7620">
            <a:solidFill>
              <a:srgbClr val="194A99"/>
            </a:solidFill>
            <a:prstDash val="solid"/>
          </a:ln>
        </p:spPr>
      </p:sp>
      <p:sp>
        <p:nvSpPr>
          <p:cNvPr id="7" name="Text 3"/>
          <p:cNvSpPr/>
          <p:nvPr/>
        </p:nvSpPr>
        <p:spPr>
          <a:xfrm>
            <a:off x="1290161" y="2376607"/>
            <a:ext cx="2375535" cy="296823"/>
          </a:xfrm>
          <a:prstGeom prst="rect">
            <a:avLst/>
          </a:prstGeom>
          <a:noFill/>
          <a:ln/>
        </p:spPr>
        <p:txBody>
          <a:bodyPr wrap="none" rtlCol="0" anchor="t"/>
          <a:lstStyle/>
          <a:p>
            <a:pPr marL="0" indent="0">
              <a:lnSpc>
                <a:spcPts val="2338"/>
              </a:lnSpc>
              <a:buNone/>
            </a:pPr>
            <a:r>
              <a:rPr lang="en-US" sz="1871" dirty="0">
                <a:solidFill>
                  <a:srgbClr val="E2E6E9"/>
                </a:solidFill>
                <a:latin typeface="Asar" pitchFamily="34" charset="0"/>
                <a:ea typeface="Asar" pitchFamily="34" charset="-122"/>
                <a:cs typeface="Asar" pitchFamily="34" charset="-120"/>
              </a:rPr>
              <a:t>Advantages</a:t>
            </a:r>
            <a:endParaRPr lang="en-US" sz="1871" dirty="0"/>
          </a:p>
        </p:txBody>
      </p:sp>
      <p:sp>
        <p:nvSpPr>
          <p:cNvPr id="8" name="Text 4"/>
          <p:cNvSpPr/>
          <p:nvPr/>
        </p:nvSpPr>
        <p:spPr>
          <a:xfrm>
            <a:off x="1290161" y="2787372"/>
            <a:ext cx="4101227" cy="2127766"/>
          </a:xfrm>
          <a:prstGeom prst="rect">
            <a:avLst/>
          </a:prstGeom>
          <a:noFill/>
          <a:ln/>
        </p:spPr>
        <p:txBody>
          <a:bodyPr wrap="square" rtlCol="0" anchor="t"/>
          <a:lstStyle/>
          <a:p>
            <a:pPr marL="0" indent="0">
              <a:lnSpc>
                <a:spcPts val="2394"/>
              </a:lnSpc>
              <a:buNone/>
            </a:pPr>
            <a:r>
              <a:rPr lang="en-US" sz="1496" dirty="0">
                <a:solidFill>
                  <a:srgbClr val="E2E6E9"/>
                </a:solidFill>
                <a:latin typeface="Asar" pitchFamily="34" charset="0"/>
                <a:ea typeface="Asar" pitchFamily="34" charset="-122"/>
                <a:cs typeface="Asar" pitchFamily="34" charset="-120"/>
              </a:rPr>
              <a:t>The proposed system offers several advantages over existing methods. It leverages machine learning algorithms to achieve higher accuracy in detecting SQL injection attacks. By utilizing a diverse training dataset, the system can learn to identify subtle patterns and variations in malicious queries.</a:t>
            </a:r>
            <a:endParaRPr lang="en-US" sz="1496" dirty="0"/>
          </a:p>
        </p:txBody>
      </p:sp>
      <p:sp>
        <p:nvSpPr>
          <p:cNvPr id="9" name="Shape 5"/>
          <p:cNvSpPr/>
          <p:nvPr/>
        </p:nvSpPr>
        <p:spPr>
          <a:xfrm>
            <a:off x="5581412" y="2376607"/>
            <a:ext cx="332542" cy="332542"/>
          </a:xfrm>
          <a:prstGeom prst="roundRect">
            <a:avLst>
              <a:gd name="adj" fmla="val 24003"/>
            </a:avLst>
          </a:prstGeom>
          <a:solidFill>
            <a:srgbClr val="003180"/>
          </a:solidFill>
          <a:ln w="7620">
            <a:solidFill>
              <a:srgbClr val="194A99"/>
            </a:solidFill>
            <a:prstDash val="solid"/>
          </a:ln>
        </p:spPr>
      </p:sp>
      <p:sp>
        <p:nvSpPr>
          <p:cNvPr id="10" name="Text 6"/>
          <p:cNvSpPr/>
          <p:nvPr/>
        </p:nvSpPr>
        <p:spPr>
          <a:xfrm>
            <a:off x="6103977" y="2376607"/>
            <a:ext cx="2375535" cy="296823"/>
          </a:xfrm>
          <a:prstGeom prst="rect">
            <a:avLst/>
          </a:prstGeom>
          <a:noFill/>
          <a:ln/>
        </p:spPr>
        <p:txBody>
          <a:bodyPr wrap="none" rtlCol="0" anchor="t"/>
          <a:lstStyle/>
          <a:p>
            <a:pPr marL="0" indent="0">
              <a:lnSpc>
                <a:spcPts val="2338"/>
              </a:lnSpc>
              <a:buNone/>
            </a:pPr>
            <a:r>
              <a:rPr lang="en-US" sz="1871" dirty="0">
                <a:solidFill>
                  <a:srgbClr val="E2E6E9"/>
                </a:solidFill>
                <a:latin typeface="Asar" pitchFamily="34" charset="0"/>
                <a:ea typeface="Asar" pitchFamily="34" charset="-122"/>
                <a:cs typeface="Asar" pitchFamily="34" charset="-120"/>
              </a:rPr>
              <a:t>Literature Survey</a:t>
            </a:r>
            <a:endParaRPr lang="en-US" sz="1871" dirty="0"/>
          </a:p>
        </p:txBody>
      </p:sp>
      <p:sp>
        <p:nvSpPr>
          <p:cNvPr id="11" name="Text 7"/>
          <p:cNvSpPr/>
          <p:nvPr/>
        </p:nvSpPr>
        <p:spPr>
          <a:xfrm>
            <a:off x="6103977" y="2787372"/>
            <a:ext cx="4101227" cy="2431733"/>
          </a:xfrm>
          <a:prstGeom prst="rect">
            <a:avLst/>
          </a:prstGeom>
          <a:noFill/>
          <a:ln/>
        </p:spPr>
        <p:txBody>
          <a:bodyPr wrap="square" rtlCol="0" anchor="t"/>
          <a:lstStyle/>
          <a:p>
            <a:pPr marL="0" indent="0">
              <a:lnSpc>
                <a:spcPts val="2394"/>
              </a:lnSpc>
              <a:buNone/>
            </a:pPr>
            <a:r>
              <a:rPr lang="en-US" sz="1496" dirty="0">
                <a:solidFill>
                  <a:srgbClr val="E2E6E9"/>
                </a:solidFill>
                <a:latin typeface="Asar" pitchFamily="34" charset="0"/>
                <a:ea typeface="Asar" pitchFamily="34" charset="-122"/>
                <a:cs typeface="Asar" pitchFamily="34" charset="-120"/>
              </a:rPr>
              <a:t>Extensive research has been conducted on SQL injection detection and prevention. Existing approaches can be broadly categorized into two types: static analysis and dynamic monitoring. Static analysis focuses on analyzing source code to identify potential vulnerabilities, while dynamic monitoring involves real-time analysis of SQL queries during execution.</a:t>
            </a:r>
            <a:endParaRPr lang="en-US" sz="1496" dirty="0"/>
          </a:p>
        </p:txBody>
      </p:sp>
      <p:sp>
        <p:nvSpPr>
          <p:cNvPr id="12" name="Shape 8"/>
          <p:cNvSpPr/>
          <p:nvPr/>
        </p:nvSpPr>
        <p:spPr>
          <a:xfrm>
            <a:off x="767596" y="5622846"/>
            <a:ext cx="332542" cy="332542"/>
          </a:xfrm>
          <a:prstGeom prst="roundRect">
            <a:avLst>
              <a:gd name="adj" fmla="val 24003"/>
            </a:avLst>
          </a:prstGeom>
          <a:solidFill>
            <a:srgbClr val="003180"/>
          </a:solidFill>
          <a:ln w="7620">
            <a:solidFill>
              <a:srgbClr val="194A99"/>
            </a:solidFill>
            <a:prstDash val="solid"/>
          </a:ln>
        </p:spPr>
      </p:sp>
      <p:sp>
        <p:nvSpPr>
          <p:cNvPr id="13" name="Text 9"/>
          <p:cNvSpPr/>
          <p:nvPr/>
        </p:nvSpPr>
        <p:spPr>
          <a:xfrm>
            <a:off x="1290161" y="5622846"/>
            <a:ext cx="2375535" cy="296823"/>
          </a:xfrm>
          <a:prstGeom prst="rect">
            <a:avLst/>
          </a:prstGeom>
          <a:noFill/>
          <a:ln/>
        </p:spPr>
        <p:txBody>
          <a:bodyPr wrap="none" rtlCol="0" anchor="t"/>
          <a:lstStyle/>
          <a:p>
            <a:pPr marL="0" indent="0">
              <a:lnSpc>
                <a:spcPts val="2338"/>
              </a:lnSpc>
              <a:buNone/>
            </a:pPr>
            <a:r>
              <a:rPr lang="en-US" sz="1871" dirty="0">
                <a:solidFill>
                  <a:srgbClr val="E2E6E9"/>
                </a:solidFill>
                <a:latin typeface="Asar" pitchFamily="34" charset="0"/>
                <a:ea typeface="Asar" pitchFamily="34" charset="-122"/>
                <a:cs typeface="Asar" pitchFamily="34" charset="-120"/>
              </a:rPr>
              <a:t>Combined Approaches</a:t>
            </a:r>
            <a:endParaRPr lang="en-US" sz="1871" dirty="0"/>
          </a:p>
        </p:txBody>
      </p:sp>
      <p:sp>
        <p:nvSpPr>
          <p:cNvPr id="14" name="Text 10"/>
          <p:cNvSpPr/>
          <p:nvPr/>
        </p:nvSpPr>
        <p:spPr>
          <a:xfrm>
            <a:off x="1290161" y="6033611"/>
            <a:ext cx="8915043" cy="911900"/>
          </a:xfrm>
          <a:prstGeom prst="rect">
            <a:avLst/>
          </a:prstGeom>
          <a:noFill/>
          <a:ln/>
        </p:spPr>
        <p:txBody>
          <a:bodyPr wrap="square" rtlCol="0" anchor="t"/>
          <a:lstStyle/>
          <a:p>
            <a:pPr marL="0" indent="0">
              <a:lnSpc>
                <a:spcPts val="2394"/>
              </a:lnSpc>
              <a:buNone/>
            </a:pPr>
            <a:r>
              <a:rPr lang="en-US" sz="1496" dirty="0">
                <a:solidFill>
                  <a:srgbClr val="E2E6E9"/>
                </a:solidFill>
                <a:latin typeface="Asar" pitchFamily="34" charset="0"/>
                <a:ea typeface="Asar" pitchFamily="34" charset="-122"/>
                <a:cs typeface="Asar" pitchFamily="34" charset="-120"/>
              </a:rPr>
              <a:t>Recent research highlights the benefits of combining static and dynamic approaches for more reliable SQL injection detection. Tools like AMNESIA utilize both methods to create a comprehensive system that can effectively identify and prevent malicious queries.</a:t>
            </a:r>
            <a:endParaRPr lang="en-US" sz="1496"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52610" y="2288858"/>
            <a:ext cx="4869180" cy="3651885"/>
          </a:xfrm>
          <a:prstGeom prst="rect">
            <a:avLst/>
          </a:prstGeom>
        </p:spPr>
      </p:pic>
      <p:sp>
        <p:nvSpPr>
          <p:cNvPr id="6" name="Text 1"/>
          <p:cNvSpPr/>
          <p:nvPr/>
        </p:nvSpPr>
        <p:spPr>
          <a:xfrm>
            <a:off x="864037" y="1374815"/>
            <a:ext cx="6172200" cy="771525"/>
          </a:xfrm>
          <a:prstGeom prst="rect">
            <a:avLst/>
          </a:prstGeom>
          <a:noFill/>
          <a:ln/>
        </p:spPr>
        <p:txBody>
          <a:bodyPr wrap="none" rtlCol="0" anchor="t"/>
          <a:lstStyle/>
          <a:p>
            <a:pPr marL="0" indent="0">
              <a:lnSpc>
                <a:spcPts val="6075"/>
              </a:lnSpc>
              <a:buNone/>
            </a:pPr>
            <a:r>
              <a:rPr lang="en-US" sz="4860" dirty="0">
                <a:solidFill>
                  <a:srgbClr val="F5F0F0"/>
                </a:solidFill>
                <a:latin typeface="Asar" pitchFamily="34" charset="0"/>
                <a:ea typeface="Asar" pitchFamily="34" charset="-122"/>
                <a:cs typeface="Asar" pitchFamily="34" charset="-120"/>
              </a:rPr>
              <a:t>System Requirements</a:t>
            </a:r>
            <a:endParaRPr lang="en-US" sz="4860" dirty="0"/>
          </a:p>
        </p:txBody>
      </p:sp>
      <p:sp>
        <p:nvSpPr>
          <p:cNvPr id="7" name="Shape 2"/>
          <p:cNvSpPr/>
          <p:nvPr/>
        </p:nvSpPr>
        <p:spPr>
          <a:xfrm>
            <a:off x="864037" y="2516624"/>
            <a:ext cx="7415927" cy="1848088"/>
          </a:xfrm>
          <a:prstGeom prst="roundRect">
            <a:avLst>
              <a:gd name="adj" fmla="val 5611"/>
            </a:avLst>
          </a:prstGeom>
          <a:solidFill>
            <a:srgbClr val="003180"/>
          </a:solidFill>
          <a:ln w="15240">
            <a:solidFill>
              <a:srgbClr val="194A99"/>
            </a:solidFill>
            <a:prstDash val="solid"/>
          </a:ln>
        </p:spPr>
      </p:sp>
      <p:sp>
        <p:nvSpPr>
          <p:cNvPr id="8" name="Text 3"/>
          <p:cNvSpPr/>
          <p:nvPr/>
        </p:nvSpPr>
        <p:spPr>
          <a:xfrm>
            <a:off x="1126093" y="2778681"/>
            <a:ext cx="3086100" cy="385763"/>
          </a:xfrm>
          <a:prstGeom prst="rect">
            <a:avLst/>
          </a:prstGeom>
          <a:noFill/>
          <a:ln/>
        </p:spPr>
        <p:txBody>
          <a:bodyPr wrap="none" rtlCol="0" anchor="t"/>
          <a:lstStyle/>
          <a:p>
            <a:pPr marL="0" indent="0">
              <a:lnSpc>
                <a:spcPts val="3038"/>
              </a:lnSpc>
              <a:buNone/>
            </a:pPr>
            <a:r>
              <a:rPr lang="en-US" sz="2430" dirty="0">
                <a:solidFill>
                  <a:srgbClr val="E2E6E9"/>
                </a:solidFill>
                <a:latin typeface="Asar" pitchFamily="34" charset="0"/>
                <a:ea typeface="Asar" pitchFamily="34" charset="-122"/>
                <a:cs typeface="Asar" pitchFamily="34" charset="-120"/>
              </a:rPr>
              <a:t>Hardware</a:t>
            </a:r>
            <a:endParaRPr lang="en-US" sz="2430" dirty="0"/>
          </a:p>
        </p:txBody>
      </p:sp>
      <p:sp>
        <p:nvSpPr>
          <p:cNvPr id="9" name="Text 4"/>
          <p:cNvSpPr/>
          <p:nvPr/>
        </p:nvSpPr>
        <p:spPr>
          <a:xfrm>
            <a:off x="1126093" y="3312557"/>
            <a:ext cx="6891814" cy="790099"/>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The system requires Windows 8 and 10 operating systems, both 32 and 64 bit versions. The minimum RAM requirement is 4GB.</a:t>
            </a:r>
            <a:endParaRPr lang="en-US" sz="1944" dirty="0"/>
          </a:p>
        </p:txBody>
      </p:sp>
      <p:sp>
        <p:nvSpPr>
          <p:cNvPr id="10" name="Shape 5"/>
          <p:cNvSpPr/>
          <p:nvPr/>
        </p:nvSpPr>
        <p:spPr>
          <a:xfrm>
            <a:off x="864037" y="4611529"/>
            <a:ext cx="7415927" cy="2243138"/>
          </a:xfrm>
          <a:prstGeom prst="roundRect">
            <a:avLst>
              <a:gd name="adj" fmla="val 4623"/>
            </a:avLst>
          </a:prstGeom>
          <a:solidFill>
            <a:srgbClr val="003180"/>
          </a:solidFill>
          <a:ln w="15240">
            <a:solidFill>
              <a:srgbClr val="194A99"/>
            </a:solidFill>
            <a:prstDash val="solid"/>
          </a:ln>
        </p:spPr>
      </p:sp>
      <p:sp>
        <p:nvSpPr>
          <p:cNvPr id="11" name="Text 6"/>
          <p:cNvSpPr/>
          <p:nvPr/>
        </p:nvSpPr>
        <p:spPr>
          <a:xfrm>
            <a:off x="1126093" y="4873585"/>
            <a:ext cx="3086100" cy="385763"/>
          </a:xfrm>
          <a:prstGeom prst="rect">
            <a:avLst/>
          </a:prstGeom>
          <a:noFill/>
          <a:ln/>
        </p:spPr>
        <p:txBody>
          <a:bodyPr wrap="none" rtlCol="0" anchor="t"/>
          <a:lstStyle/>
          <a:p>
            <a:pPr marL="0" indent="0">
              <a:lnSpc>
                <a:spcPts val="3038"/>
              </a:lnSpc>
              <a:buNone/>
            </a:pPr>
            <a:r>
              <a:rPr lang="en-US" sz="2430" dirty="0">
                <a:solidFill>
                  <a:srgbClr val="E2E6E9"/>
                </a:solidFill>
                <a:latin typeface="Asar" pitchFamily="34" charset="0"/>
                <a:ea typeface="Asar" pitchFamily="34" charset="-122"/>
                <a:cs typeface="Asar" pitchFamily="34" charset="-120"/>
              </a:rPr>
              <a:t>Software</a:t>
            </a:r>
            <a:endParaRPr lang="en-US" sz="2430" dirty="0"/>
          </a:p>
        </p:txBody>
      </p:sp>
      <p:sp>
        <p:nvSpPr>
          <p:cNvPr id="12" name="Text 7"/>
          <p:cNvSpPr/>
          <p:nvPr/>
        </p:nvSpPr>
        <p:spPr>
          <a:xfrm>
            <a:off x="1126093" y="5407462"/>
            <a:ext cx="6891814" cy="1185148"/>
          </a:xfrm>
          <a:prstGeom prst="rect">
            <a:avLst/>
          </a:prstGeom>
          <a:noFill/>
          <a:ln/>
        </p:spPr>
        <p:txBody>
          <a:bodyPr wrap="square" rtlCol="0" anchor="t"/>
          <a:lstStyle/>
          <a:p>
            <a:pPr marL="0" indent="0">
              <a:lnSpc>
                <a:spcPts val="3110"/>
              </a:lnSpc>
              <a:buNone/>
            </a:pPr>
            <a:r>
              <a:rPr lang="en-US" sz="1944" dirty="0">
                <a:solidFill>
                  <a:srgbClr val="E2E6E9"/>
                </a:solidFill>
                <a:latin typeface="Asar" pitchFamily="34" charset="0"/>
                <a:ea typeface="Asar" pitchFamily="34" charset="-122"/>
                <a:cs typeface="Asar" pitchFamily="34" charset="-120"/>
              </a:rPr>
              <a:t>The system is built using Python language. Anaconda Navigator is the preferred software environment for running the system. Jupyter Notebook is used for coding and development.</a:t>
            </a:r>
            <a:endParaRPr lang="en-US" sz="194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234208" y="562927"/>
            <a:ext cx="6537960" cy="639485"/>
          </a:xfrm>
          <a:prstGeom prst="rect">
            <a:avLst/>
          </a:prstGeom>
          <a:noFill/>
          <a:ln/>
        </p:spPr>
        <p:txBody>
          <a:bodyPr wrap="none" rtlCol="0" anchor="t"/>
          <a:lstStyle/>
          <a:p>
            <a:pPr marL="0" indent="0">
              <a:lnSpc>
                <a:spcPts val="5035"/>
              </a:lnSpc>
              <a:buNone/>
            </a:pPr>
            <a:r>
              <a:rPr lang="en-US" sz="4028" dirty="0">
                <a:solidFill>
                  <a:srgbClr val="F5F0F0"/>
                </a:solidFill>
                <a:latin typeface="Asar" pitchFamily="34" charset="0"/>
                <a:ea typeface="Asar" pitchFamily="34" charset="-122"/>
                <a:cs typeface="Asar" pitchFamily="34" charset="-120"/>
              </a:rPr>
              <a:t>Non-Functional Requirements</a:t>
            </a:r>
            <a:endParaRPr lang="en-US" sz="4028" dirty="0"/>
          </a:p>
        </p:txBody>
      </p:sp>
      <p:pic>
        <p:nvPicPr>
          <p:cNvPr id="5" name="Image 1" descr="preencoded.png"/>
          <p:cNvPicPr>
            <a:picLocks noChangeAspect="1"/>
          </p:cNvPicPr>
          <p:nvPr/>
        </p:nvPicPr>
        <p:blipFill>
          <a:blip r:embed="rId4"/>
          <a:stretch>
            <a:fillRect/>
          </a:stretch>
        </p:blipFill>
        <p:spPr>
          <a:xfrm>
            <a:off x="2234208" y="1611630"/>
            <a:ext cx="2310170" cy="1427678"/>
          </a:xfrm>
          <a:prstGeom prst="rect">
            <a:avLst/>
          </a:prstGeom>
        </p:spPr>
      </p:pic>
      <p:sp>
        <p:nvSpPr>
          <p:cNvPr id="6" name="Text 2"/>
          <p:cNvSpPr/>
          <p:nvPr/>
        </p:nvSpPr>
        <p:spPr>
          <a:xfrm>
            <a:off x="2234208" y="3295055"/>
            <a:ext cx="2310170" cy="319683"/>
          </a:xfrm>
          <a:prstGeom prst="rect">
            <a:avLst/>
          </a:prstGeom>
          <a:noFill/>
          <a:ln/>
        </p:spPr>
        <p:txBody>
          <a:bodyPr wrap="none" rtlCol="0" anchor="t"/>
          <a:lstStyle/>
          <a:p>
            <a:pPr marL="0" indent="0" algn="l">
              <a:lnSpc>
                <a:spcPts val="2518"/>
              </a:lnSpc>
              <a:buNone/>
            </a:pPr>
            <a:r>
              <a:rPr lang="en-US" sz="2014" dirty="0">
                <a:solidFill>
                  <a:srgbClr val="E2E6E9"/>
                </a:solidFill>
                <a:latin typeface="Asar" pitchFamily="34" charset="0"/>
                <a:ea typeface="Asar" pitchFamily="34" charset="-122"/>
                <a:cs typeface="Asar" pitchFamily="34" charset="-120"/>
              </a:rPr>
              <a:t>Scalability</a:t>
            </a:r>
            <a:endParaRPr lang="en-US" sz="2014" dirty="0"/>
          </a:p>
        </p:txBody>
      </p:sp>
      <p:sp>
        <p:nvSpPr>
          <p:cNvPr id="7" name="Text 3"/>
          <p:cNvSpPr/>
          <p:nvPr/>
        </p:nvSpPr>
        <p:spPr>
          <a:xfrm>
            <a:off x="2234208" y="3737491"/>
            <a:ext cx="2310170" cy="3274219"/>
          </a:xfrm>
          <a:prstGeom prst="rect">
            <a:avLst/>
          </a:prstGeom>
          <a:noFill/>
          <a:ln/>
        </p:spPr>
        <p:txBody>
          <a:bodyPr wrap="square" rtlCol="0" anchor="t"/>
          <a:lstStyle/>
          <a:p>
            <a:pPr marL="0" indent="0" algn="l">
              <a:lnSpc>
                <a:spcPts val="2578"/>
              </a:lnSpc>
              <a:buNone/>
            </a:pPr>
            <a:r>
              <a:rPr lang="en-US" sz="1611" dirty="0">
                <a:solidFill>
                  <a:srgbClr val="E2E6E9"/>
                </a:solidFill>
                <a:latin typeface="Asar" pitchFamily="34" charset="0"/>
                <a:ea typeface="Asar" pitchFamily="34" charset="-122"/>
                <a:cs typeface="Asar" pitchFamily="34" charset="-120"/>
              </a:rPr>
              <a:t>The system should be designed to scale easily to accommodate an increasing number of new-borns and medical data. It should be able to handle growth in both the number of users and the volume of historical and real-time data.</a:t>
            </a:r>
            <a:endParaRPr lang="en-US" sz="1611" dirty="0"/>
          </a:p>
        </p:txBody>
      </p:sp>
      <p:pic>
        <p:nvPicPr>
          <p:cNvPr id="8" name="Image 2" descr="preencoded.png"/>
          <p:cNvPicPr>
            <a:picLocks noChangeAspect="1"/>
          </p:cNvPicPr>
          <p:nvPr/>
        </p:nvPicPr>
        <p:blipFill>
          <a:blip r:embed="rId5"/>
          <a:stretch>
            <a:fillRect/>
          </a:stretch>
        </p:blipFill>
        <p:spPr>
          <a:xfrm>
            <a:off x="4851321" y="1611630"/>
            <a:ext cx="2310289" cy="1427798"/>
          </a:xfrm>
          <a:prstGeom prst="rect">
            <a:avLst/>
          </a:prstGeom>
        </p:spPr>
      </p:pic>
      <p:sp>
        <p:nvSpPr>
          <p:cNvPr id="9" name="Text 4"/>
          <p:cNvSpPr/>
          <p:nvPr/>
        </p:nvSpPr>
        <p:spPr>
          <a:xfrm>
            <a:off x="4851321" y="3295174"/>
            <a:ext cx="2310289" cy="319683"/>
          </a:xfrm>
          <a:prstGeom prst="rect">
            <a:avLst/>
          </a:prstGeom>
          <a:noFill/>
          <a:ln/>
        </p:spPr>
        <p:txBody>
          <a:bodyPr wrap="none" rtlCol="0" anchor="t"/>
          <a:lstStyle/>
          <a:p>
            <a:pPr marL="0" indent="0" algn="l">
              <a:lnSpc>
                <a:spcPts val="2518"/>
              </a:lnSpc>
              <a:buNone/>
            </a:pPr>
            <a:r>
              <a:rPr lang="en-US" sz="2014" dirty="0">
                <a:solidFill>
                  <a:srgbClr val="E2E6E9"/>
                </a:solidFill>
                <a:latin typeface="Asar" pitchFamily="34" charset="0"/>
                <a:ea typeface="Asar" pitchFamily="34" charset="-122"/>
                <a:cs typeface="Asar" pitchFamily="34" charset="-120"/>
              </a:rPr>
              <a:t>Usability</a:t>
            </a:r>
            <a:endParaRPr lang="en-US" sz="2014" dirty="0"/>
          </a:p>
        </p:txBody>
      </p:sp>
      <p:sp>
        <p:nvSpPr>
          <p:cNvPr id="10" name="Text 5"/>
          <p:cNvSpPr/>
          <p:nvPr/>
        </p:nvSpPr>
        <p:spPr>
          <a:xfrm>
            <a:off x="4851321" y="3737610"/>
            <a:ext cx="2310289" cy="3601641"/>
          </a:xfrm>
          <a:prstGeom prst="rect">
            <a:avLst/>
          </a:prstGeom>
          <a:noFill/>
          <a:ln/>
        </p:spPr>
        <p:txBody>
          <a:bodyPr wrap="square" rtlCol="0" anchor="t"/>
          <a:lstStyle/>
          <a:p>
            <a:pPr marL="0" indent="0" algn="l">
              <a:lnSpc>
                <a:spcPts val="2578"/>
              </a:lnSpc>
              <a:buNone/>
            </a:pPr>
            <a:r>
              <a:rPr lang="en-US" sz="1611" dirty="0">
                <a:solidFill>
                  <a:srgbClr val="E2E6E9"/>
                </a:solidFill>
                <a:latin typeface="Asar" pitchFamily="34" charset="0"/>
                <a:ea typeface="Asar" pitchFamily="34" charset="-122"/>
                <a:cs typeface="Asar" pitchFamily="34" charset="-120"/>
              </a:rPr>
              <a:t>The user interface should be intuitive and user-friendly, considering that healthcare professionals with varying technical expertise will use the system. Training requirements for healthcare professionals to use the system should be minimal.</a:t>
            </a:r>
            <a:endParaRPr lang="en-US" sz="1611" dirty="0"/>
          </a:p>
        </p:txBody>
      </p:sp>
      <p:pic>
        <p:nvPicPr>
          <p:cNvPr id="11" name="Image 3" descr="preencoded.png"/>
          <p:cNvPicPr>
            <a:picLocks noChangeAspect="1"/>
          </p:cNvPicPr>
          <p:nvPr/>
        </p:nvPicPr>
        <p:blipFill>
          <a:blip r:embed="rId6"/>
          <a:stretch>
            <a:fillRect/>
          </a:stretch>
        </p:blipFill>
        <p:spPr>
          <a:xfrm>
            <a:off x="7468553" y="1611630"/>
            <a:ext cx="2310289" cy="1427798"/>
          </a:xfrm>
          <a:prstGeom prst="rect">
            <a:avLst/>
          </a:prstGeom>
        </p:spPr>
      </p:pic>
      <p:sp>
        <p:nvSpPr>
          <p:cNvPr id="12" name="Text 6"/>
          <p:cNvSpPr/>
          <p:nvPr/>
        </p:nvSpPr>
        <p:spPr>
          <a:xfrm>
            <a:off x="7468553" y="3295174"/>
            <a:ext cx="2310289" cy="319683"/>
          </a:xfrm>
          <a:prstGeom prst="rect">
            <a:avLst/>
          </a:prstGeom>
          <a:noFill/>
          <a:ln/>
        </p:spPr>
        <p:txBody>
          <a:bodyPr wrap="none" rtlCol="0" anchor="t"/>
          <a:lstStyle/>
          <a:p>
            <a:pPr marL="0" indent="0" algn="l">
              <a:lnSpc>
                <a:spcPts val="2518"/>
              </a:lnSpc>
              <a:buNone/>
            </a:pPr>
            <a:r>
              <a:rPr lang="en-US" sz="2014" dirty="0">
                <a:solidFill>
                  <a:srgbClr val="E2E6E9"/>
                </a:solidFill>
                <a:latin typeface="Asar" pitchFamily="34" charset="0"/>
                <a:ea typeface="Asar" pitchFamily="34" charset="-122"/>
                <a:cs typeface="Asar" pitchFamily="34" charset="-120"/>
              </a:rPr>
              <a:t>Interoperability</a:t>
            </a:r>
            <a:endParaRPr lang="en-US" sz="2014" dirty="0"/>
          </a:p>
        </p:txBody>
      </p:sp>
      <p:sp>
        <p:nvSpPr>
          <p:cNvPr id="13" name="Text 7"/>
          <p:cNvSpPr/>
          <p:nvPr/>
        </p:nvSpPr>
        <p:spPr>
          <a:xfrm>
            <a:off x="7468553" y="3737610"/>
            <a:ext cx="2310289" cy="3929063"/>
          </a:xfrm>
          <a:prstGeom prst="rect">
            <a:avLst/>
          </a:prstGeom>
          <a:noFill/>
          <a:ln/>
        </p:spPr>
        <p:txBody>
          <a:bodyPr wrap="square" rtlCol="0" anchor="t"/>
          <a:lstStyle/>
          <a:p>
            <a:pPr marL="0" indent="0" algn="l">
              <a:lnSpc>
                <a:spcPts val="2578"/>
              </a:lnSpc>
              <a:buNone/>
            </a:pPr>
            <a:r>
              <a:rPr lang="en-US" sz="1611" dirty="0">
                <a:solidFill>
                  <a:srgbClr val="E2E6E9"/>
                </a:solidFill>
                <a:latin typeface="Asar" pitchFamily="34" charset="0"/>
                <a:ea typeface="Asar" pitchFamily="34" charset="-122"/>
                <a:cs typeface="Asar" pitchFamily="34" charset="-120"/>
              </a:rPr>
              <a:t>The system should integrate seamlessly with existing electronic health record (EHR) systems and other healthcare information systems. It should adhere to relevant healthcare data exchange standards to ensure interoperability with various healthcare providers.</a:t>
            </a:r>
            <a:endParaRPr lang="en-US" sz="1611" dirty="0"/>
          </a:p>
        </p:txBody>
      </p:sp>
      <p:pic>
        <p:nvPicPr>
          <p:cNvPr id="14" name="Image 4" descr="preencoded.png"/>
          <p:cNvPicPr>
            <a:picLocks noChangeAspect="1"/>
          </p:cNvPicPr>
          <p:nvPr/>
        </p:nvPicPr>
        <p:blipFill>
          <a:blip r:embed="rId7"/>
          <a:stretch>
            <a:fillRect/>
          </a:stretch>
        </p:blipFill>
        <p:spPr>
          <a:xfrm>
            <a:off x="10085784" y="1611630"/>
            <a:ext cx="2310289" cy="1427798"/>
          </a:xfrm>
          <a:prstGeom prst="rect">
            <a:avLst/>
          </a:prstGeom>
        </p:spPr>
      </p:pic>
      <p:sp>
        <p:nvSpPr>
          <p:cNvPr id="15" name="Text 8"/>
          <p:cNvSpPr/>
          <p:nvPr/>
        </p:nvSpPr>
        <p:spPr>
          <a:xfrm>
            <a:off x="10085784" y="3295174"/>
            <a:ext cx="2310289" cy="319683"/>
          </a:xfrm>
          <a:prstGeom prst="rect">
            <a:avLst/>
          </a:prstGeom>
          <a:noFill/>
          <a:ln/>
        </p:spPr>
        <p:txBody>
          <a:bodyPr wrap="none" rtlCol="0" anchor="t"/>
          <a:lstStyle/>
          <a:p>
            <a:pPr marL="0" indent="0" algn="l">
              <a:lnSpc>
                <a:spcPts val="2518"/>
              </a:lnSpc>
              <a:buNone/>
            </a:pPr>
            <a:r>
              <a:rPr lang="en-US" sz="2014" dirty="0">
                <a:solidFill>
                  <a:srgbClr val="E2E6E9"/>
                </a:solidFill>
                <a:latin typeface="Asar" pitchFamily="34" charset="0"/>
                <a:ea typeface="Asar" pitchFamily="34" charset="-122"/>
                <a:cs typeface="Asar" pitchFamily="34" charset="-120"/>
              </a:rPr>
              <a:t>Security</a:t>
            </a:r>
            <a:endParaRPr lang="en-US" sz="2014" dirty="0"/>
          </a:p>
        </p:txBody>
      </p:sp>
      <p:sp>
        <p:nvSpPr>
          <p:cNvPr id="16" name="Text 9"/>
          <p:cNvSpPr/>
          <p:nvPr/>
        </p:nvSpPr>
        <p:spPr>
          <a:xfrm>
            <a:off x="10085784" y="3737610"/>
            <a:ext cx="2310289" cy="2946797"/>
          </a:xfrm>
          <a:prstGeom prst="rect">
            <a:avLst/>
          </a:prstGeom>
          <a:noFill/>
          <a:ln/>
        </p:spPr>
        <p:txBody>
          <a:bodyPr wrap="square" rtlCol="0" anchor="t"/>
          <a:lstStyle/>
          <a:p>
            <a:pPr marL="0" indent="0" algn="l">
              <a:lnSpc>
                <a:spcPts val="2578"/>
              </a:lnSpc>
              <a:buNone/>
            </a:pPr>
            <a:r>
              <a:rPr lang="en-US" sz="1611" dirty="0">
                <a:solidFill>
                  <a:srgbClr val="E2E6E9"/>
                </a:solidFill>
                <a:latin typeface="Asar" pitchFamily="34" charset="0"/>
                <a:ea typeface="Asar" pitchFamily="34" charset="-122"/>
                <a:cs typeface="Asar" pitchFamily="34" charset="-120"/>
              </a:rPr>
              <a:t>The system should comply with healthcare data security standards (e.g., HIPAA) to protect patient confidentiality and privacy. Access to sensitive medical data should be restricted to authorized healthcare professionals.</a:t>
            </a:r>
            <a:endParaRPr lang="en-US" sz="161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665248" y="0"/>
            <a:ext cx="16295648" cy="9166302"/>
          </a:xfrm>
          <a:prstGeom prst="rect">
            <a:avLst/>
          </a:prstGeom>
        </p:spPr>
      </p:pic>
      <p:sp>
        <p:nvSpPr>
          <p:cNvPr id="3" name="Shape 0"/>
          <p:cNvSpPr/>
          <p:nvPr/>
        </p:nvSpPr>
        <p:spPr>
          <a:xfrm>
            <a:off x="-1665248" y="0"/>
            <a:ext cx="16295648" cy="9166301"/>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9016127"/>
          </a:xfrm>
          <a:prstGeom prst="rect">
            <a:avLst/>
          </a:prstGeom>
        </p:spPr>
      </p:pic>
      <p:pic>
        <p:nvPicPr>
          <p:cNvPr id="5" name="Image 2" descr="preencoded.png"/>
          <p:cNvPicPr>
            <a:picLocks noChangeAspect="1"/>
          </p:cNvPicPr>
          <p:nvPr/>
        </p:nvPicPr>
        <p:blipFill>
          <a:blip r:embed="rId5"/>
          <a:stretch>
            <a:fillRect/>
          </a:stretch>
        </p:blipFill>
        <p:spPr>
          <a:xfrm>
            <a:off x="9359979" y="3059073"/>
            <a:ext cx="5054322" cy="2897862"/>
          </a:xfrm>
          <a:prstGeom prst="rect">
            <a:avLst/>
          </a:prstGeom>
        </p:spPr>
      </p:pic>
      <p:sp>
        <p:nvSpPr>
          <p:cNvPr id="6" name="Text 1"/>
          <p:cNvSpPr/>
          <p:nvPr/>
        </p:nvSpPr>
        <p:spPr>
          <a:xfrm>
            <a:off x="604837" y="475178"/>
            <a:ext cx="6424970" cy="540068"/>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Modules and Data Processing Steps</a:t>
            </a:r>
            <a:endParaRPr lang="en-US" sz="3402" dirty="0"/>
          </a:p>
        </p:txBody>
      </p:sp>
      <p:sp>
        <p:nvSpPr>
          <p:cNvPr id="7" name="Shape 2"/>
          <p:cNvSpPr/>
          <p:nvPr/>
        </p:nvSpPr>
        <p:spPr>
          <a:xfrm>
            <a:off x="852606" y="1274445"/>
            <a:ext cx="45719" cy="5959435"/>
          </a:xfrm>
          <a:prstGeom prst="roundRect">
            <a:avLst>
              <a:gd name="adj" fmla="val 317520"/>
            </a:avLst>
          </a:prstGeom>
          <a:solidFill>
            <a:srgbClr val="194A99"/>
          </a:solidFill>
          <a:ln/>
        </p:spPr>
      </p:sp>
      <p:sp>
        <p:nvSpPr>
          <p:cNvPr id="8" name="Shape 3"/>
          <p:cNvSpPr/>
          <p:nvPr/>
        </p:nvSpPr>
        <p:spPr>
          <a:xfrm>
            <a:off x="1035546" y="1651635"/>
            <a:ext cx="604837" cy="22860"/>
          </a:xfrm>
          <a:prstGeom prst="roundRect">
            <a:avLst>
              <a:gd name="adj" fmla="val 317520"/>
            </a:avLst>
          </a:prstGeom>
          <a:solidFill>
            <a:srgbClr val="194A99"/>
          </a:solidFill>
          <a:ln/>
        </p:spPr>
      </p:sp>
      <p:sp>
        <p:nvSpPr>
          <p:cNvPr id="9" name="Shape 4"/>
          <p:cNvSpPr/>
          <p:nvPr/>
        </p:nvSpPr>
        <p:spPr>
          <a:xfrm>
            <a:off x="669667" y="1468755"/>
            <a:ext cx="388739" cy="388739"/>
          </a:xfrm>
          <a:prstGeom prst="roundRect">
            <a:avLst>
              <a:gd name="adj" fmla="val 18672"/>
            </a:avLst>
          </a:prstGeom>
          <a:solidFill>
            <a:srgbClr val="003180"/>
          </a:solidFill>
          <a:ln w="7620">
            <a:solidFill>
              <a:srgbClr val="194A99"/>
            </a:solidFill>
            <a:prstDash val="solid"/>
          </a:ln>
        </p:spPr>
      </p:sp>
      <p:sp>
        <p:nvSpPr>
          <p:cNvPr id="10" name="Text 5"/>
          <p:cNvSpPr/>
          <p:nvPr/>
        </p:nvSpPr>
        <p:spPr>
          <a:xfrm>
            <a:off x="804327" y="1533525"/>
            <a:ext cx="11930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1</a:t>
            </a:r>
            <a:endParaRPr lang="en-US" sz="2041" dirty="0"/>
          </a:p>
        </p:txBody>
      </p:sp>
      <p:sp>
        <p:nvSpPr>
          <p:cNvPr id="11" name="Text 6"/>
          <p:cNvSpPr/>
          <p:nvPr/>
        </p:nvSpPr>
        <p:spPr>
          <a:xfrm>
            <a:off x="1814513" y="1447205"/>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Data Collection</a:t>
            </a:r>
            <a:endParaRPr lang="en-US" sz="1701" dirty="0"/>
          </a:p>
        </p:txBody>
      </p:sp>
      <p:sp>
        <p:nvSpPr>
          <p:cNvPr id="12" name="Text 7"/>
          <p:cNvSpPr/>
          <p:nvPr/>
        </p:nvSpPr>
        <p:spPr>
          <a:xfrm>
            <a:off x="1814513" y="1820704"/>
            <a:ext cx="6724650" cy="1106329"/>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Data collection is a process in which information is gathered from many sources which is later used to develop the machine learning models. The data should be stored in a way that makes sense for the problem. In this step, the data set is converted into the understandable format which can be fed into machine learning models.</a:t>
            </a:r>
            <a:endParaRPr lang="en-US" sz="1361" dirty="0"/>
          </a:p>
        </p:txBody>
      </p:sp>
      <p:sp>
        <p:nvSpPr>
          <p:cNvPr id="13" name="Shape 8"/>
          <p:cNvSpPr/>
          <p:nvPr/>
        </p:nvSpPr>
        <p:spPr>
          <a:xfrm>
            <a:off x="1035546" y="3649742"/>
            <a:ext cx="604837" cy="22860"/>
          </a:xfrm>
          <a:prstGeom prst="roundRect">
            <a:avLst>
              <a:gd name="adj" fmla="val 317520"/>
            </a:avLst>
          </a:prstGeom>
          <a:solidFill>
            <a:srgbClr val="194A99"/>
          </a:solidFill>
          <a:ln/>
        </p:spPr>
      </p:sp>
      <p:sp>
        <p:nvSpPr>
          <p:cNvPr id="14" name="Shape 9"/>
          <p:cNvSpPr/>
          <p:nvPr/>
        </p:nvSpPr>
        <p:spPr>
          <a:xfrm>
            <a:off x="669667" y="3466862"/>
            <a:ext cx="388739" cy="388739"/>
          </a:xfrm>
          <a:prstGeom prst="roundRect">
            <a:avLst>
              <a:gd name="adj" fmla="val 18672"/>
            </a:avLst>
          </a:prstGeom>
          <a:solidFill>
            <a:srgbClr val="003180"/>
          </a:solidFill>
          <a:ln w="7620">
            <a:solidFill>
              <a:srgbClr val="194A99"/>
            </a:solidFill>
            <a:prstDash val="solid"/>
          </a:ln>
        </p:spPr>
      </p:sp>
      <p:sp>
        <p:nvSpPr>
          <p:cNvPr id="15" name="Text 10"/>
          <p:cNvSpPr/>
          <p:nvPr/>
        </p:nvSpPr>
        <p:spPr>
          <a:xfrm>
            <a:off x="791111" y="3531632"/>
            <a:ext cx="14573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2</a:t>
            </a:r>
            <a:endParaRPr lang="en-US" sz="2041" dirty="0"/>
          </a:p>
        </p:txBody>
      </p:sp>
      <p:sp>
        <p:nvSpPr>
          <p:cNvPr id="16" name="Text 11"/>
          <p:cNvSpPr/>
          <p:nvPr/>
        </p:nvSpPr>
        <p:spPr>
          <a:xfrm>
            <a:off x="1814513" y="3445312"/>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Data Pre-Processing</a:t>
            </a:r>
            <a:endParaRPr lang="en-US" sz="1701" dirty="0"/>
          </a:p>
        </p:txBody>
      </p:sp>
      <p:sp>
        <p:nvSpPr>
          <p:cNvPr id="17" name="Text 12"/>
          <p:cNvSpPr/>
          <p:nvPr/>
        </p:nvSpPr>
        <p:spPr>
          <a:xfrm>
            <a:off x="1814513" y="3818811"/>
            <a:ext cx="6724650" cy="553164"/>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Organize your selected data by formatting, cleaning and sampling from it. Three common data pre-processing steps are: Formatting, Cleaning, and Sampling.</a:t>
            </a:r>
            <a:endParaRPr lang="en-US" sz="1361" dirty="0"/>
          </a:p>
        </p:txBody>
      </p:sp>
      <p:sp>
        <p:nvSpPr>
          <p:cNvPr id="18" name="Shape 13"/>
          <p:cNvSpPr/>
          <p:nvPr/>
        </p:nvSpPr>
        <p:spPr>
          <a:xfrm>
            <a:off x="1035546" y="5094684"/>
            <a:ext cx="604837" cy="22860"/>
          </a:xfrm>
          <a:prstGeom prst="roundRect">
            <a:avLst>
              <a:gd name="adj" fmla="val 317520"/>
            </a:avLst>
          </a:prstGeom>
          <a:solidFill>
            <a:srgbClr val="194A99"/>
          </a:solidFill>
          <a:ln/>
        </p:spPr>
      </p:sp>
      <p:sp>
        <p:nvSpPr>
          <p:cNvPr id="19" name="Shape 14"/>
          <p:cNvSpPr/>
          <p:nvPr/>
        </p:nvSpPr>
        <p:spPr>
          <a:xfrm>
            <a:off x="669667" y="4911804"/>
            <a:ext cx="388739" cy="388739"/>
          </a:xfrm>
          <a:prstGeom prst="roundRect">
            <a:avLst>
              <a:gd name="adj" fmla="val 18672"/>
            </a:avLst>
          </a:prstGeom>
          <a:solidFill>
            <a:srgbClr val="003180"/>
          </a:solidFill>
          <a:ln w="7620">
            <a:solidFill>
              <a:srgbClr val="194A99"/>
            </a:solidFill>
            <a:prstDash val="solid"/>
          </a:ln>
        </p:spPr>
      </p:sp>
      <p:sp>
        <p:nvSpPr>
          <p:cNvPr id="20" name="Text 15"/>
          <p:cNvSpPr/>
          <p:nvPr/>
        </p:nvSpPr>
        <p:spPr>
          <a:xfrm>
            <a:off x="791825" y="4976574"/>
            <a:ext cx="144423"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3</a:t>
            </a:r>
            <a:endParaRPr lang="en-US" sz="2041" dirty="0"/>
          </a:p>
        </p:txBody>
      </p:sp>
      <p:sp>
        <p:nvSpPr>
          <p:cNvPr id="21" name="Text 16"/>
          <p:cNvSpPr/>
          <p:nvPr/>
        </p:nvSpPr>
        <p:spPr>
          <a:xfrm>
            <a:off x="1814513" y="4890254"/>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Feature Extraction</a:t>
            </a:r>
            <a:endParaRPr lang="en-US" sz="1701" dirty="0"/>
          </a:p>
        </p:txBody>
      </p:sp>
      <p:sp>
        <p:nvSpPr>
          <p:cNvPr id="22" name="Text 17"/>
          <p:cNvSpPr/>
          <p:nvPr/>
        </p:nvSpPr>
        <p:spPr>
          <a:xfrm>
            <a:off x="1814513" y="5263753"/>
            <a:ext cx="6724650" cy="1106329"/>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Feature extraction is an attribute reduction process. Unlike feature selection, which ranks the existing attributes according to their predictive significance, feature extraction actually transforms the attributes. The transformed attributes, or features, are linear combinations of the original attributes.</a:t>
            </a:r>
            <a:endParaRPr lang="en-US" sz="1361" dirty="0"/>
          </a:p>
        </p:txBody>
      </p:sp>
      <p:sp>
        <p:nvSpPr>
          <p:cNvPr id="23" name="Shape 18"/>
          <p:cNvSpPr/>
          <p:nvPr/>
        </p:nvSpPr>
        <p:spPr>
          <a:xfrm>
            <a:off x="1035546" y="7092791"/>
            <a:ext cx="604837" cy="22860"/>
          </a:xfrm>
          <a:prstGeom prst="roundRect">
            <a:avLst>
              <a:gd name="adj" fmla="val 317520"/>
            </a:avLst>
          </a:prstGeom>
          <a:solidFill>
            <a:srgbClr val="194A99"/>
          </a:solidFill>
          <a:ln/>
        </p:spPr>
      </p:sp>
      <p:sp>
        <p:nvSpPr>
          <p:cNvPr id="24" name="Shape 19"/>
          <p:cNvSpPr/>
          <p:nvPr/>
        </p:nvSpPr>
        <p:spPr>
          <a:xfrm>
            <a:off x="669667" y="6909911"/>
            <a:ext cx="388739" cy="388739"/>
          </a:xfrm>
          <a:prstGeom prst="roundRect">
            <a:avLst>
              <a:gd name="adj" fmla="val 18672"/>
            </a:avLst>
          </a:prstGeom>
          <a:solidFill>
            <a:srgbClr val="003180"/>
          </a:solidFill>
          <a:ln w="7620">
            <a:solidFill>
              <a:srgbClr val="194A99"/>
            </a:solidFill>
            <a:prstDash val="solid"/>
          </a:ln>
        </p:spPr>
      </p:sp>
      <p:sp>
        <p:nvSpPr>
          <p:cNvPr id="25" name="Text 20"/>
          <p:cNvSpPr/>
          <p:nvPr/>
        </p:nvSpPr>
        <p:spPr>
          <a:xfrm>
            <a:off x="791706" y="6974681"/>
            <a:ext cx="144661" cy="259199"/>
          </a:xfrm>
          <a:prstGeom prst="rect">
            <a:avLst/>
          </a:prstGeom>
          <a:noFill/>
          <a:ln/>
        </p:spPr>
        <p:txBody>
          <a:bodyPr wrap="none" rtlCol="0" anchor="t"/>
          <a:lstStyle/>
          <a:p>
            <a:pPr marL="0" indent="0" algn="ctr">
              <a:lnSpc>
                <a:spcPts val="2041"/>
              </a:lnSpc>
              <a:buNone/>
            </a:pPr>
            <a:r>
              <a:rPr lang="en-US" sz="2041" dirty="0">
                <a:solidFill>
                  <a:srgbClr val="E2E6E9"/>
                </a:solidFill>
                <a:latin typeface="Asar" pitchFamily="34" charset="0"/>
                <a:ea typeface="Asar" pitchFamily="34" charset="-122"/>
                <a:cs typeface="Asar" pitchFamily="34" charset="-120"/>
              </a:rPr>
              <a:t>4</a:t>
            </a:r>
            <a:endParaRPr lang="en-US" sz="2041" dirty="0"/>
          </a:p>
        </p:txBody>
      </p:sp>
      <p:sp>
        <p:nvSpPr>
          <p:cNvPr id="26" name="Text 21"/>
          <p:cNvSpPr/>
          <p:nvPr/>
        </p:nvSpPr>
        <p:spPr>
          <a:xfrm>
            <a:off x="1814513" y="6888361"/>
            <a:ext cx="2160270" cy="269915"/>
          </a:xfrm>
          <a:prstGeom prst="rect">
            <a:avLst/>
          </a:prstGeom>
          <a:noFill/>
          <a:ln/>
        </p:spPr>
        <p:txBody>
          <a:bodyPr wrap="none" rtlCol="0" anchor="t"/>
          <a:lstStyle/>
          <a:p>
            <a:pPr marL="0" indent="0" algn="l">
              <a:lnSpc>
                <a:spcPts val="2126"/>
              </a:lnSpc>
              <a:buNone/>
            </a:pPr>
            <a:r>
              <a:rPr lang="en-US" sz="1701" dirty="0">
                <a:solidFill>
                  <a:srgbClr val="E2E6E9"/>
                </a:solidFill>
                <a:latin typeface="Asar" pitchFamily="34" charset="0"/>
                <a:ea typeface="Asar" pitchFamily="34" charset="-122"/>
                <a:cs typeface="Asar" pitchFamily="34" charset="-120"/>
              </a:rPr>
              <a:t>Evaluation Model</a:t>
            </a:r>
            <a:endParaRPr lang="en-US" sz="1701" dirty="0"/>
          </a:p>
        </p:txBody>
      </p:sp>
      <p:sp>
        <p:nvSpPr>
          <p:cNvPr id="27" name="Text 22"/>
          <p:cNvSpPr/>
          <p:nvPr/>
        </p:nvSpPr>
        <p:spPr>
          <a:xfrm>
            <a:off x="1814513" y="7261860"/>
            <a:ext cx="6724650" cy="1106329"/>
          </a:xfrm>
          <a:prstGeom prst="rect">
            <a:avLst/>
          </a:prstGeom>
          <a:noFill/>
          <a:ln/>
        </p:spPr>
        <p:txBody>
          <a:bodyPr wrap="square" rtlCol="0" anchor="t"/>
          <a:lstStyle/>
          <a:p>
            <a:pPr marL="0" indent="0" algn="l">
              <a:lnSpc>
                <a:spcPts val="2177"/>
              </a:lnSpc>
              <a:buNone/>
            </a:pPr>
            <a:r>
              <a:rPr lang="en-US" sz="1361" dirty="0">
                <a:solidFill>
                  <a:srgbClr val="E2E6E9"/>
                </a:solidFill>
                <a:latin typeface="Asar" pitchFamily="34" charset="0"/>
                <a:ea typeface="Asar" pitchFamily="34" charset="-122"/>
                <a:cs typeface="Asar" pitchFamily="34" charset="-120"/>
              </a:rPr>
              <a:t>Model Evaluation is an integral part of the model development process. It helps to find the best model that represents our data and how well the chosen model will work in the future. </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313301"/>
          </a:xfrm>
          <a:prstGeom prst="rect">
            <a:avLst/>
          </a:prstGeom>
          <a:solidFill>
            <a:srgbClr val="09151A">
              <a:alpha val="75000"/>
            </a:srgbClr>
          </a:solidFill>
          <a:ln/>
        </p:spPr>
        <p:txBody>
          <a:bodyPr/>
          <a:lstStyle/>
          <a:p>
            <a:endParaRPr lang="en-IN"/>
          </a:p>
        </p:txBody>
      </p:sp>
      <p:sp>
        <p:nvSpPr>
          <p:cNvPr id="5" name="Text 1"/>
          <p:cNvSpPr/>
          <p:nvPr/>
        </p:nvSpPr>
        <p:spPr>
          <a:xfrm>
            <a:off x="3024068" y="219920"/>
            <a:ext cx="4919186" cy="1025117"/>
          </a:xfrm>
          <a:prstGeom prst="rect">
            <a:avLst/>
          </a:prstGeom>
          <a:noFill/>
          <a:ln/>
        </p:spPr>
        <p:txBody>
          <a:bodyPr wrap="none" rtlCol="0" anchor="t"/>
          <a:lstStyle/>
          <a:p>
            <a:pPr marL="0" indent="0">
              <a:lnSpc>
                <a:spcPts val="4253"/>
              </a:lnSpc>
              <a:buNone/>
            </a:pPr>
            <a:r>
              <a:rPr lang="en-US" sz="3402" dirty="0">
                <a:solidFill>
                  <a:srgbClr val="F5F0F0"/>
                </a:solidFill>
                <a:latin typeface="Asar" pitchFamily="34" charset="0"/>
                <a:ea typeface="Asar" pitchFamily="34" charset="-122"/>
                <a:cs typeface="Asar" pitchFamily="34" charset="-120"/>
              </a:rPr>
              <a:t>Results and UML Diagrams</a:t>
            </a:r>
            <a:endParaRPr lang="en-US" sz="3402" dirty="0"/>
          </a:p>
        </p:txBody>
      </p:sp>
      <p:sp>
        <p:nvSpPr>
          <p:cNvPr id="6" name="Text 2"/>
          <p:cNvSpPr/>
          <p:nvPr/>
        </p:nvSpPr>
        <p:spPr>
          <a:xfrm>
            <a:off x="3024068" y="1141454"/>
            <a:ext cx="8582144" cy="1799698"/>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Finally, you will get results as accuracy metrics. The Unified Modeling Language (UML) is used to specify, visualize, modify, construct, and document the artifacts of an object-oriented software intensive system under development. UML offers a standard way to visualize a system's architectural blueprints, including elements such as actors, business processes, logical components, activities, programming language statements, database schemas, and reusable software components.</a:t>
            </a:r>
            <a:endParaRPr lang="en-US" sz="1361" dirty="0"/>
          </a:p>
        </p:txBody>
      </p:sp>
      <p:sp>
        <p:nvSpPr>
          <p:cNvPr id="7" name="Text 3"/>
          <p:cNvSpPr/>
          <p:nvPr/>
        </p:nvSpPr>
        <p:spPr>
          <a:xfrm>
            <a:off x="3024068" y="2754775"/>
            <a:ext cx="8582144" cy="1799698"/>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UML combines best techniques from data modeling (entity relationship diagrams), business modeling (work flows), object modeling, and component modeling. It can be used with all processes, throughout the software development life cycle, and across different implementation technologies. UML has synthesized the notations of the Booch method, the Object-modeling technique (OMT) and Object-oriented software engineering (OOSE) by fusing them into a single, common and widely usable modeling language.</a:t>
            </a:r>
            <a:endParaRPr lang="en-US" sz="1361" dirty="0"/>
          </a:p>
        </p:txBody>
      </p:sp>
      <p:sp>
        <p:nvSpPr>
          <p:cNvPr id="8" name="Shape 4"/>
          <p:cNvSpPr/>
          <p:nvPr/>
        </p:nvSpPr>
        <p:spPr>
          <a:xfrm>
            <a:off x="3031688" y="4534257"/>
            <a:ext cx="8582144" cy="2861966"/>
          </a:xfrm>
          <a:prstGeom prst="roundRect">
            <a:avLst>
              <a:gd name="adj" fmla="val 2716"/>
            </a:avLst>
          </a:prstGeom>
          <a:noFill/>
          <a:ln w="7620">
            <a:solidFill>
              <a:srgbClr val="FFFFFF">
                <a:alpha val="24000"/>
              </a:srgbClr>
            </a:solidFill>
            <a:prstDash val="solid"/>
          </a:ln>
        </p:spPr>
      </p:sp>
      <p:sp>
        <p:nvSpPr>
          <p:cNvPr id="9" name="Shape 5"/>
          <p:cNvSpPr/>
          <p:nvPr/>
        </p:nvSpPr>
        <p:spPr>
          <a:xfrm>
            <a:off x="3031688" y="4554474"/>
            <a:ext cx="8566904" cy="642559"/>
          </a:xfrm>
          <a:prstGeom prst="rect">
            <a:avLst/>
          </a:prstGeom>
          <a:solidFill>
            <a:srgbClr val="FFFFFF">
              <a:alpha val="4000"/>
            </a:srgbClr>
          </a:solidFill>
          <a:ln/>
        </p:spPr>
      </p:sp>
      <p:sp>
        <p:nvSpPr>
          <p:cNvPr id="10" name="Text 6"/>
          <p:cNvSpPr/>
          <p:nvPr/>
        </p:nvSpPr>
        <p:spPr>
          <a:xfrm>
            <a:off x="3204567" y="4665678"/>
            <a:ext cx="1792367" cy="531355"/>
          </a:xfrm>
          <a:prstGeom prst="rect">
            <a:avLst/>
          </a:prstGeom>
          <a:noFill/>
          <a:ln/>
        </p:spPr>
        <p:txBody>
          <a:bodyPr wrap="non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Sequence Diagram</a:t>
            </a:r>
            <a:endParaRPr lang="en-US" sz="1361" dirty="0"/>
          </a:p>
        </p:txBody>
      </p:sp>
      <p:sp>
        <p:nvSpPr>
          <p:cNvPr id="11" name="Text 7"/>
          <p:cNvSpPr/>
          <p:nvPr/>
        </p:nvSpPr>
        <p:spPr>
          <a:xfrm>
            <a:off x="5350073" y="4665678"/>
            <a:ext cx="1788557" cy="531356"/>
          </a:xfrm>
          <a:prstGeom prst="rect">
            <a:avLst/>
          </a:prstGeom>
          <a:noFill/>
          <a:ln/>
        </p:spPr>
        <p:txBody>
          <a:bodyPr wrap="non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Use Case Diagram</a:t>
            </a:r>
            <a:endParaRPr lang="en-US" sz="1361" dirty="0"/>
          </a:p>
        </p:txBody>
      </p:sp>
      <p:sp>
        <p:nvSpPr>
          <p:cNvPr id="12" name="Text 8"/>
          <p:cNvSpPr/>
          <p:nvPr/>
        </p:nvSpPr>
        <p:spPr>
          <a:xfrm>
            <a:off x="7491770" y="4665678"/>
            <a:ext cx="1788557" cy="531355"/>
          </a:xfrm>
          <a:prstGeom prst="rect">
            <a:avLst/>
          </a:prstGeom>
          <a:noFill/>
          <a:ln/>
        </p:spPr>
        <p:txBody>
          <a:bodyPr wrap="non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Activity Diagram</a:t>
            </a:r>
            <a:endParaRPr lang="en-US" sz="1361" dirty="0"/>
          </a:p>
        </p:txBody>
      </p:sp>
      <p:sp>
        <p:nvSpPr>
          <p:cNvPr id="13" name="Text 9"/>
          <p:cNvSpPr/>
          <p:nvPr/>
        </p:nvSpPr>
        <p:spPr>
          <a:xfrm>
            <a:off x="9633466" y="4665679"/>
            <a:ext cx="1792367" cy="531354"/>
          </a:xfrm>
          <a:prstGeom prst="rect">
            <a:avLst/>
          </a:prstGeom>
          <a:noFill/>
          <a:ln/>
        </p:spPr>
        <p:txBody>
          <a:bodyPr wrap="non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Class Diagram</a:t>
            </a:r>
            <a:endParaRPr lang="en-US" sz="1361" dirty="0"/>
          </a:p>
        </p:txBody>
      </p:sp>
      <p:sp>
        <p:nvSpPr>
          <p:cNvPr id="14" name="Shape 10"/>
          <p:cNvSpPr/>
          <p:nvPr/>
        </p:nvSpPr>
        <p:spPr>
          <a:xfrm>
            <a:off x="3031688" y="5197035"/>
            <a:ext cx="8566904" cy="2034682"/>
          </a:xfrm>
          <a:prstGeom prst="rect">
            <a:avLst/>
          </a:prstGeom>
          <a:solidFill>
            <a:srgbClr val="000000">
              <a:alpha val="4000"/>
            </a:srgbClr>
          </a:solidFill>
          <a:ln/>
        </p:spPr>
      </p:sp>
      <p:sp>
        <p:nvSpPr>
          <p:cNvPr id="15" name="Text 11"/>
          <p:cNvSpPr/>
          <p:nvPr/>
        </p:nvSpPr>
        <p:spPr>
          <a:xfrm>
            <a:off x="3204567" y="5308238"/>
            <a:ext cx="1792367" cy="189873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Represents the objects participating the interaction horizontally and time vertically.</a:t>
            </a:r>
            <a:endParaRPr lang="en-US" sz="1361" dirty="0"/>
          </a:p>
        </p:txBody>
      </p:sp>
      <p:sp>
        <p:nvSpPr>
          <p:cNvPr id="16" name="Text 12"/>
          <p:cNvSpPr/>
          <p:nvPr/>
        </p:nvSpPr>
        <p:spPr>
          <a:xfrm>
            <a:off x="5350073" y="5308238"/>
            <a:ext cx="1788557" cy="1898734"/>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A kind of behavioral classifier that represents a declaration of an offered behavior.</a:t>
            </a:r>
            <a:endParaRPr lang="en-US" sz="1361" dirty="0"/>
          </a:p>
        </p:txBody>
      </p:sp>
      <p:sp>
        <p:nvSpPr>
          <p:cNvPr id="17" name="Text 13"/>
          <p:cNvSpPr/>
          <p:nvPr/>
        </p:nvSpPr>
        <p:spPr>
          <a:xfrm>
            <a:off x="7491770" y="5308238"/>
            <a:ext cx="1788557" cy="1923479"/>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Graphical representations of Workflows of stepwise activities and actions with support for choice, iteration and concurrency.</a:t>
            </a:r>
            <a:endParaRPr lang="en-US" sz="1361" dirty="0"/>
          </a:p>
        </p:txBody>
      </p:sp>
      <p:sp>
        <p:nvSpPr>
          <p:cNvPr id="18" name="Text 14"/>
          <p:cNvSpPr/>
          <p:nvPr/>
        </p:nvSpPr>
        <p:spPr>
          <a:xfrm>
            <a:off x="9633466" y="5308238"/>
            <a:ext cx="1792367" cy="1280919"/>
          </a:xfrm>
          <a:prstGeom prst="rect">
            <a:avLst/>
          </a:prstGeom>
          <a:noFill/>
          <a:ln/>
        </p:spPr>
        <p:txBody>
          <a:bodyPr wrap="square" rtlCol="0" anchor="t"/>
          <a:lstStyle/>
          <a:p>
            <a:pPr marL="0" indent="0">
              <a:lnSpc>
                <a:spcPts val="2177"/>
              </a:lnSpc>
              <a:buNone/>
            </a:pPr>
            <a:r>
              <a:rPr lang="en-US" sz="1361" dirty="0">
                <a:solidFill>
                  <a:srgbClr val="E2E6E9"/>
                </a:solidFill>
                <a:latin typeface="Asar" pitchFamily="34" charset="0"/>
                <a:ea typeface="Asar" pitchFamily="34" charset="-122"/>
                <a:cs typeface="Asar" pitchFamily="34" charset="-120"/>
              </a:rPr>
              <a:t>The main building block of object-oriented modeling.</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314</TotalTime>
  <Words>1454</Words>
  <Application>Microsoft Office PowerPoint</Application>
  <PresentationFormat>Custom</PresentationFormat>
  <Paragraphs>91</Paragraphs>
  <Slides>12</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Asar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Rahul V</cp:lastModifiedBy>
  <cp:revision>11</cp:revision>
  <dcterms:created xsi:type="dcterms:W3CDTF">2024-08-22T16:07:31Z</dcterms:created>
  <dcterms:modified xsi:type="dcterms:W3CDTF">2024-08-29T17:52:57Z</dcterms:modified>
</cp:coreProperties>
</file>